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256" r:id="rId2"/>
    <p:sldId id="436" r:id="rId3"/>
    <p:sldId id="416" r:id="rId4"/>
    <p:sldId id="257" r:id="rId5"/>
    <p:sldId id="439" r:id="rId6"/>
    <p:sldId id="392" r:id="rId7"/>
    <p:sldId id="393" r:id="rId8"/>
    <p:sldId id="354" r:id="rId9"/>
    <p:sldId id="437" r:id="rId10"/>
    <p:sldId id="438" r:id="rId11"/>
    <p:sldId id="415" r:id="rId12"/>
    <p:sldId id="412" r:id="rId13"/>
    <p:sldId id="391" r:id="rId14"/>
  </p:sldIdLst>
  <p:sldSz cx="12192000" cy="6858000"/>
  <p:notesSz cx="6797675" cy="9928225"/>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F64129-28E2-3867-99ED-917E95A984AD}" name="DORRIES, Cassandra (NHS NORTH WEST LONDON ICB - W2U3Z)" initials="DC(NWLI-W" userId="S::cassandra.dorries@nhs.net::c527c116-e103-45ad-994d-c4e4fe093d9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ry Hegarty" initials="RH" lastIdx="6" clrIdx="0">
    <p:extLst>
      <p:ext uri="{19B8F6BF-5375-455C-9EA6-DF929625EA0E}">
        <p15:presenceInfo xmlns:p15="http://schemas.microsoft.com/office/powerpoint/2012/main" userId="S-1-5-21-1291801583-3546313967-1952226342-30036" providerId="AD"/>
      </p:ext>
    </p:extLst>
  </p:cmAuthor>
  <p:cmAuthor id="2" name="DORRIES, Cassandra (NHS ENGLAND – X24)" initials="DC(E–X" lastIdx="4" clrIdx="1">
    <p:extLst>
      <p:ext uri="{19B8F6BF-5375-455C-9EA6-DF929625EA0E}">
        <p15:presenceInfo xmlns:p15="http://schemas.microsoft.com/office/powerpoint/2012/main" userId="S::cassandra.dorries@nhs.net::c527c116-e103-45ad-994d-c4e4fe093d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0FA"/>
    <a:srgbClr val="B889DB"/>
    <a:srgbClr val="BF95DF"/>
    <a:srgbClr val="853E9A"/>
    <a:srgbClr val="4B429B"/>
    <a:srgbClr val="F24678"/>
    <a:srgbClr val="F9A50E"/>
    <a:srgbClr val="2A90C0"/>
    <a:srgbClr val="00B8B3"/>
    <a:srgbClr val="D5FF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19" autoAdjust="0"/>
    <p:restoredTop sz="94646"/>
  </p:normalViewPr>
  <p:slideViewPr>
    <p:cSldViewPr>
      <p:cViewPr varScale="1">
        <p:scale>
          <a:sx n="99" d="100"/>
          <a:sy n="99" d="100"/>
        </p:scale>
        <p:origin x="180" y="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amtob\Dropbox\NWL\Work\ICS%20strategy\ICP%20meeting%20invitations\data-VWOhb.csv"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nwlondon.local\userdata\HI_MyDocs\dhason\My%20Documents\NWL%20ICS%20strategy\Data\ICS%20metrics%202223%20v2_11_freeze_20220929_1532.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800" dirty="0"/>
              <a:t>Number on</a:t>
            </a:r>
            <a:r>
              <a:rPr lang="en-GB" sz="1800" baseline="0" dirty="0"/>
              <a:t> out of work benefits, UK</a:t>
            </a:r>
            <a:endParaRPr lang="en-GB" sz="18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cked"/>
        <c:varyColors val="0"/>
        <c:ser>
          <c:idx val="0"/>
          <c:order val="0"/>
          <c:tx>
            <c:strRef>
              <c:f>'data-VWOhb'!$B$1</c:f>
              <c:strCache>
                <c:ptCount val="1"/>
                <c:pt idx="0">
                  <c:v>Incapacity Benefit</c:v>
                </c:pt>
              </c:strCache>
            </c:strRef>
          </c:tx>
          <c:spPr>
            <a:solidFill>
              <a:schemeClr val="accent1"/>
            </a:solidFill>
            <a:ln>
              <a:noFill/>
            </a:ln>
            <a:effectLst/>
          </c:spPr>
          <c:cat>
            <c:numRef>
              <c:f>'data-VWOhb'!$A$2:$A$38</c:f>
              <c:numCache>
                <c:formatCode>mmm\-yy</c:formatCode>
                <c:ptCount val="37"/>
                <c:pt idx="0">
                  <c:v>41306</c:v>
                </c:pt>
                <c:pt idx="1">
                  <c:v>41395</c:v>
                </c:pt>
                <c:pt idx="2">
                  <c:v>41487</c:v>
                </c:pt>
                <c:pt idx="3">
                  <c:v>41579</c:v>
                </c:pt>
                <c:pt idx="4">
                  <c:v>41671</c:v>
                </c:pt>
                <c:pt idx="5">
                  <c:v>41760</c:v>
                </c:pt>
                <c:pt idx="6">
                  <c:v>41852</c:v>
                </c:pt>
                <c:pt idx="7">
                  <c:v>41944</c:v>
                </c:pt>
                <c:pt idx="8">
                  <c:v>42036</c:v>
                </c:pt>
                <c:pt idx="9">
                  <c:v>42125</c:v>
                </c:pt>
                <c:pt idx="10">
                  <c:v>42217</c:v>
                </c:pt>
                <c:pt idx="11">
                  <c:v>42309</c:v>
                </c:pt>
                <c:pt idx="12">
                  <c:v>42401</c:v>
                </c:pt>
                <c:pt idx="13">
                  <c:v>42491</c:v>
                </c:pt>
                <c:pt idx="14">
                  <c:v>42583</c:v>
                </c:pt>
                <c:pt idx="15">
                  <c:v>42675</c:v>
                </c:pt>
                <c:pt idx="16">
                  <c:v>42767</c:v>
                </c:pt>
                <c:pt idx="17">
                  <c:v>42856</c:v>
                </c:pt>
                <c:pt idx="18">
                  <c:v>42948</c:v>
                </c:pt>
                <c:pt idx="19">
                  <c:v>43040</c:v>
                </c:pt>
                <c:pt idx="20">
                  <c:v>43132</c:v>
                </c:pt>
                <c:pt idx="21">
                  <c:v>43221</c:v>
                </c:pt>
                <c:pt idx="22">
                  <c:v>43313</c:v>
                </c:pt>
                <c:pt idx="23">
                  <c:v>43405</c:v>
                </c:pt>
                <c:pt idx="24">
                  <c:v>43497</c:v>
                </c:pt>
                <c:pt idx="25">
                  <c:v>43586</c:v>
                </c:pt>
                <c:pt idx="26">
                  <c:v>43678</c:v>
                </c:pt>
                <c:pt idx="27">
                  <c:v>43770</c:v>
                </c:pt>
                <c:pt idx="28">
                  <c:v>43862</c:v>
                </c:pt>
                <c:pt idx="29">
                  <c:v>43952</c:v>
                </c:pt>
                <c:pt idx="30">
                  <c:v>44044</c:v>
                </c:pt>
                <c:pt idx="31">
                  <c:v>44136</c:v>
                </c:pt>
                <c:pt idx="32">
                  <c:v>44228</c:v>
                </c:pt>
                <c:pt idx="33">
                  <c:v>44317</c:v>
                </c:pt>
                <c:pt idx="34">
                  <c:v>44409</c:v>
                </c:pt>
                <c:pt idx="35">
                  <c:v>44501</c:v>
                </c:pt>
                <c:pt idx="36">
                  <c:v>44593</c:v>
                </c:pt>
              </c:numCache>
            </c:numRef>
          </c:cat>
          <c:val>
            <c:numRef>
              <c:f>'data-VWOhb'!$B$2:$B$38</c:f>
              <c:numCache>
                <c:formatCode>General</c:formatCode>
                <c:ptCount val="37"/>
                <c:pt idx="0">
                  <c:v>2.3914019999999998</c:v>
                </c:pt>
                <c:pt idx="1">
                  <c:v>2.3781759999999998</c:v>
                </c:pt>
                <c:pt idx="2">
                  <c:v>2.3709410000000002</c:v>
                </c:pt>
                <c:pt idx="3">
                  <c:v>2.3913139999999999</c:v>
                </c:pt>
                <c:pt idx="4">
                  <c:v>2.400941</c:v>
                </c:pt>
                <c:pt idx="5">
                  <c:v>2.4174630000000001</c:v>
                </c:pt>
                <c:pt idx="6">
                  <c:v>2.4605199999999998</c:v>
                </c:pt>
                <c:pt idx="7">
                  <c:v>2.4772799999999999</c:v>
                </c:pt>
                <c:pt idx="8">
                  <c:v>2.4952329999999998</c:v>
                </c:pt>
                <c:pt idx="9">
                  <c:v>2.4881479999999998</c:v>
                </c:pt>
                <c:pt idx="10">
                  <c:v>2.4832179999999999</c:v>
                </c:pt>
                <c:pt idx="11">
                  <c:v>2.4736099999999999</c:v>
                </c:pt>
                <c:pt idx="12">
                  <c:v>2.4637950000000002</c:v>
                </c:pt>
                <c:pt idx="13">
                  <c:v>2.4533230000000001</c:v>
                </c:pt>
                <c:pt idx="14">
                  <c:v>2.4511769999999999</c:v>
                </c:pt>
                <c:pt idx="15">
                  <c:v>2.4391799999999999</c:v>
                </c:pt>
                <c:pt idx="16">
                  <c:v>2.4220229999999998</c:v>
                </c:pt>
                <c:pt idx="17">
                  <c:v>2.3953669999999998</c:v>
                </c:pt>
                <c:pt idx="18">
                  <c:v>2.3774099999999998</c:v>
                </c:pt>
                <c:pt idx="19">
                  <c:v>2.348077</c:v>
                </c:pt>
                <c:pt idx="20">
                  <c:v>2.3129170000000001</c:v>
                </c:pt>
                <c:pt idx="21">
                  <c:v>2.2727360000000001</c:v>
                </c:pt>
                <c:pt idx="22">
                  <c:v>2.2325620000000002</c:v>
                </c:pt>
                <c:pt idx="23">
                  <c:v>2.1605439999999998</c:v>
                </c:pt>
                <c:pt idx="24">
                  <c:v>2.094846</c:v>
                </c:pt>
                <c:pt idx="25">
                  <c:v>2.0340569999999998</c:v>
                </c:pt>
                <c:pt idx="26">
                  <c:v>1.993727</c:v>
                </c:pt>
                <c:pt idx="27">
                  <c:v>1.953036</c:v>
                </c:pt>
                <c:pt idx="28">
                  <c:v>1.9268320000000001</c:v>
                </c:pt>
                <c:pt idx="29">
                  <c:v>1.9168540000000001</c:v>
                </c:pt>
                <c:pt idx="30">
                  <c:v>1.9006719999999999</c:v>
                </c:pt>
                <c:pt idx="31">
                  <c:v>1.882776</c:v>
                </c:pt>
                <c:pt idx="32">
                  <c:v>1.858441</c:v>
                </c:pt>
                <c:pt idx="33">
                  <c:v>1.8281430000000001</c:v>
                </c:pt>
                <c:pt idx="34">
                  <c:v>1.7964560000000001</c:v>
                </c:pt>
                <c:pt idx="35">
                  <c:v>1.7634920000000001</c:v>
                </c:pt>
                <c:pt idx="36">
                  <c:v>1.7346630000000001</c:v>
                </c:pt>
              </c:numCache>
            </c:numRef>
          </c:val>
          <c:extLst>
            <c:ext xmlns:c16="http://schemas.microsoft.com/office/drawing/2014/chart" uri="{C3380CC4-5D6E-409C-BE32-E72D297353CC}">
              <c16:uniqueId val="{00000000-32F3-4E37-A4B7-622C8FC4FE19}"/>
            </c:ext>
          </c:extLst>
        </c:ser>
        <c:ser>
          <c:idx val="1"/>
          <c:order val="1"/>
          <c:tx>
            <c:strRef>
              <c:f>'data-VWOhb'!$C$1</c:f>
              <c:strCache>
                <c:ptCount val="1"/>
                <c:pt idx="0">
                  <c:v>Jobseekers’ allowance</c:v>
                </c:pt>
              </c:strCache>
            </c:strRef>
          </c:tx>
          <c:spPr>
            <a:solidFill>
              <a:schemeClr val="accent2"/>
            </a:solidFill>
            <a:ln>
              <a:noFill/>
            </a:ln>
            <a:effectLst/>
          </c:spPr>
          <c:cat>
            <c:numRef>
              <c:f>'data-VWOhb'!$A$2:$A$38</c:f>
              <c:numCache>
                <c:formatCode>mmm\-yy</c:formatCode>
                <c:ptCount val="37"/>
                <c:pt idx="0">
                  <c:v>41306</c:v>
                </c:pt>
                <c:pt idx="1">
                  <c:v>41395</c:v>
                </c:pt>
                <c:pt idx="2">
                  <c:v>41487</c:v>
                </c:pt>
                <c:pt idx="3">
                  <c:v>41579</c:v>
                </c:pt>
                <c:pt idx="4">
                  <c:v>41671</c:v>
                </c:pt>
                <c:pt idx="5">
                  <c:v>41760</c:v>
                </c:pt>
                <c:pt idx="6">
                  <c:v>41852</c:v>
                </c:pt>
                <c:pt idx="7">
                  <c:v>41944</c:v>
                </c:pt>
                <c:pt idx="8">
                  <c:v>42036</c:v>
                </c:pt>
                <c:pt idx="9">
                  <c:v>42125</c:v>
                </c:pt>
                <c:pt idx="10">
                  <c:v>42217</c:v>
                </c:pt>
                <c:pt idx="11">
                  <c:v>42309</c:v>
                </c:pt>
                <c:pt idx="12">
                  <c:v>42401</c:v>
                </c:pt>
                <c:pt idx="13">
                  <c:v>42491</c:v>
                </c:pt>
                <c:pt idx="14">
                  <c:v>42583</c:v>
                </c:pt>
                <c:pt idx="15">
                  <c:v>42675</c:v>
                </c:pt>
                <c:pt idx="16">
                  <c:v>42767</c:v>
                </c:pt>
                <c:pt idx="17">
                  <c:v>42856</c:v>
                </c:pt>
                <c:pt idx="18">
                  <c:v>42948</c:v>
                </c:pt>
                <c:pt idx="19">
                  <c:v>43040</c:v>
                </c:pt>
                <c:pt idx="20">
                  <c:v>43132</c:v>
                </c:pt>
                <c:pt idx="21">
                  <c:v>43221</c:v>
                </c:pt>
                <c:pt idx="22">
                  <c:v>43313</c:v>
                </c:pt>
                <c:pt idx="23">
                  <c:v>43405</c:v>
                </c:pt>
                <c:pt idx="24">
                  <c:v>43497</c:v>
                </c:pt>
                <c:pt idx="25">
                  <c:v>43586</c:v>
                </c:pt>
                <c:pt idx="26">
                  <c:v>43678</c:v>
                </c:pt>
                <c:pt idx="27">
                  <c:v>43770</c:v>
                </c:pt>
                <c:pt idx="28">
                  <c:v>43862</c:v>
                </c:pt>
                <c:pt idx="29">
                  <c:v>43952</c:v>
                </c:pt>
                <c:pt idx="30">
                  <c:v>44044</c:v>
                </c:pt>
                <c:pt idx="31">
                  <c:v>44136</c:v>
                </c:pt>
                <c:pt idx="32">
                  <c:v>44228</c:v>
                </c:pt>
                <c:pt idx="33">
                  <c:v>44317</c:v>
                </c:pt>
                <c:pt idx="34">
                  <c:v>44409</c:v>
                </c:pt>
                <c:pt idx="35">
                  <c:v>44501</c:v>
                </c:pt>
                <c:pt idx="36">
                  <c:v>44593</c:v>
                </c:pt>
              </c:numCache>
            </c:numRef>
          </c:cat>
          <c:val>
            <c:numRef>
              <c:f>'data-VWOhb'!$C$2:$C$38</c:f>
              <c:numCache>
                <c:formatCode>General</c:formatCode>
                <c:ptCount val="37"/>
                <c:pt idx="0">
                  <c:v>1.51376</c:v>
                </c:pt>
                <c:pt idx="1">
                  <c:v>1.371032</c:v>
                </c:pt>
                <c:pt idx="2">
                  <c:v>1.261935</c:v>
                </c:pt>
                <c:pt idx="3">
                  <c:v>1.1322970000000001</c:v>
                </c:pt>
                <c:pt idx="4">
                  <c:v>1.1450800000000001</c:v>
                </c:pt>
                <c:pt idx="5">
                  <c:v>0.97338400000000003</c:v>
                </c:pt>
                <c:pt idx="6">
                  <c:v>0.85853199999999996</c:v>
                </c:pt>
                <c:pt idx="7">
                  <c:v>0.761324</c:v>
                </c:pt>
                <c:pt idx="8">
                  <c:v>0.78517400000000004</c:v>
                </c:pt>
                <c:pt idx="9">
                  <c:v>0.68282100000000001</c:v>
                </c:pt>
                <c:pt idx="10">
                  <c:v>0.63432500000000003</c:v>
                </c:pt>
                <c:pt idx="11">
                  <c:v>0.58081099999999997</c:v>
                </c:pt>
                <c:pt idx="12">
                  <c:v>0.60159899999999999</c:v>
                </c:pt>
                <c:pt idx="13">
                  <c:v>0.53597799999999995</c:v>
                </c:pt>
                <c:pt idx="14">
                  <c:v>0.49696600000000002</c:v>
                </c:pt>
                <c:pt idx="15">
                  <c:v>0.46033800000000002</c:v>
                </c:pt>
                <c:pt idx="16">
                  <c:v>0.48465200000000003</c:v>
                </c:pt>
                <c:pt idx="17">
                  <c:v>0.45733499999999999</c:v>
                </c:pt>
                <c:pt idx="18">
                  <c:v>0.42879800000000001</c:v>
                </c:pt>
                <c:pt idx="19">
                  <c:v>0.40820200000000001</c:v>
                </c:pt>
                <c:pt idx="20">
                  <c:v>0.44411800000000001</c:v>
                </c:pt>
                <c:pt idx="21">
                  <c:v>0.41193299999999999</c:v>
                </c:pt>
                <c:pt idx="22">
                  <c:v>0.35943000000000003</c:v>
                </c:pt>
                <c:pt idx="23">
                  <c:v>0.29874299999999998</c:v>
                </c:pt>
                <c:pt idx="24">
                  <c:v>0.25070100000000001</c:v>
                </c:pt>
                <c:pt idx="25">
                  <c:v>0.20898700000000001</c:v>
                </c:pt>
                <c:pt idx="26">
                  <c:v>0.18251300000000001</c:v>
                </c:pt>
                <c:pt idx="27">
                  <c:v>0.16564599999999999</c:v>
                </c:pt>
                <c:pt idx="28">
                  <c:v>0.16781699999999999</c:v>
                </c:pt>
                <c:pt idx="29">
                  <c:v>0.30007200000000001</c:v>
                </c:pt>
                <c:pt idx="30">
                  <c:v>0.33690199999999998</c:v>
                </c:pt>
                <c:pt idx="31">
                  <c:v>0.29753299999999999</c:v>
                </c:pt>
                <c:pt idx="32">
                  <c:v>0.26395800000000003</c:v>
                </c:pt>
                <c:pt idx="33">
                  <c:v>0.178678</c:v>
                </c:pt>
                <c:pt idx="34">
                  <c:v>0.136768</c:v>
                </c:pt>
                <c:pt idx="35">
                  <c:v>0.115063</c:v>
                </c:pt>
                <c:pt idx="36">
                  <c:v>0.109014</c:v>
                </c:pt>
              </c:numCache>
            </c:numRef>
          </c:val>
          <c:extLst>
            <c:ext xmlns:c16="http://schemas.microsoft.com/office/drawing/2014/chart" uri="{C3380CC4-5D6E-409C-BE32-E72D297353CC}">
              <c16:uniqueId val="{00000001-32F3-4E37-A4B7-622C8FC4FE19}"/>
            </c:ext>
          </c:extLst>
        </c:ser>
        <c:ser>
          <c:idx val="2"/>
          <c:order val="2"/>
          <c:tx>
            <c:strRef>
              <c:f>'data-VWOhb'!$D$1</c:f>
              <c:strCache>
                <c:ptCount val="1"/>
                <c:pt idx="0">
                  <c:v>Universal Credit (workless)</c:v>
                </c:pt>
              </c:strCache>
            </c:strRef>
          </c:tx>
          <c:spPr>
            <a:solidFill>
              <a:schemeClr val="accent3"/>
            </a:solidFill>
            <a:ln>
              <a:noFill/>
            </a:ln>
            <a:effectLst/>
          </c:spPr>
          <c:cat>
            <c:numRef>
              <c:f>'data-VWOhb'!$A$2:$A$38</c:f>
              <c:numCache>
                <c:formatCode>mmm\-yy</c:formatCode>
                <c:ptCount val="37"/>
                <c:pt idx="0">
                  <c:v>41306</c:v>
                </c:pt>
                <c:pt idx="1">
                  <c:v>41395</c:v>
                </c:pt>
                <c:pt idx="2">
                  <c:v>41487</c:v>
                </c:pt>
                <c:pt idx="3">
                  <c:v>41579</c:v>
                </c:pt>
                <c:pt idx="4">
                  <c:v>41671</c:v>
                </c:pt>
                <c:pt idx="5">
                  <c:v>41760</c:v>
                </c:pt>
                <c:pt idx="6">
                  <c:v>41852</c:v>
                </c:pt>
                <c:pt idx="7">
                  <c:v>41944</c:v>
                </c:pt>
                <c:pt idx="8">
                  <c:v>42036</c:v>
                </c:pt>
                <c:pt idx="9">
                  <c:v>42125</c:v>
                </c:pt>
                <c:pt idx="10">
                  <c:v>42217</c:v>
                </c:pt>
                <c:pt idx="11">
                  <c:v>42309</c:v>
                </c:pt>
                <c:pt idx="12">
                  <c:v>42401</c:v>
                </c:pt>
                <c:pt idx="13">
                  <c:v>42491</c:v>
                </c:pt>
                <c:pt idx="14">
                  <c:v>42583</c:v>
                </c:pt>
                <c:pt idx="15">
                  <c:v>42675</c:v>
                </c:pt>
                <c:pt idx="16">
                  <c:v>42767</c:v>
                </c:pt>
                <c:pt idx="17">
                  <c:v>42856</c:v>
                </c:pt>
                <c:pt idx="18">
                  <c:v>42948</c:v>
                </c:pt>
                <c:pt idx="19">
                  <c:v>43040</c:v>
                </c:pt>
                <c:pt idx="20">
                  <c:v>43132</c:v>
                </c:pt>
                <c:pt idx="21">
                  <c:v>43221</c:v>
                </c:pt>
                <c:pt idx="22">
                  <c:v>43313</c:v>
                </c:pt>
                <c:pt idx="23">
                  <c:v>43405</c:v>
                </c:pt>
                <c:pt idx="24">
                  <c:v>43497</c:v>
                </c:pt>
                <c:pt idx="25">
                  <c:v>43586</c:v>
                </c:pt>
                <c:pt idx="26">
                  <c:v>43678</c:v>
                </c:pt>
                <c:pt idx="27">
                  <c:v>43770</c:v>
                </c:pt>
                <c:pt idx="28">
                  <c:v>43862</c:v>
                </c:pt>
                <c:pt idx="29">
                  <c:v>43952</c:v>
                </c:pt>
                <c:pt idx="30">
                  <c:v>44044</c:v>
                </c:pt>
                <c:pt idx="31">
                  <c:v>44136</c:v>
                </c:pt>
                <c:pt idx="32">
                  <c:v>44228</c:v>
                </c:pt>
                <c:pt idx="33">
                  <c:v>44317</c:v>
                </c:pt>
                <c:pt idx="34">
                  <c:v>44409</c:v>
                </c:pt>
                <c:pt idx="35">
                  <c:v>44501</c:v>
                </c:pt>
                <c:pt idx="36">
                  <c:v>44593</c:v>
                </c:pt>
              </c:numCache>
            </c:numRef>
          </c:cat>
          <c:val>
            <c:numRef>
              <c:f>'data-VWOhb'!$D$2:$D$38</c:f>
              <c:numCache>
                <c:formatCode>General</c:formatCode>
                <c:ptCount val="37"/>
                <c:pt idx="0">
                  <c:v>0</c:v>
                </c:pt>
                <c:pt idx="1">
                  <c:v>0</c:v>
                </c:pt>
                <c:pt idx="2">
                  <c:v>0</c:v>
                </c:pt>
                <c:pt idx="3">
                  <c:v>0</c:v>
                </c:pt>
                <c:pt idx="4">
                  <c:v>0</c:v>
                </c:pt>
                <c:pt idx="5">
                  <c:v>0</c:v>
                </c:pt>
                <c:pt idx="6">
                  <c:v>0</c:v>
                </c:pt>
                <c:pt idx="7">
                  <c:v>0</c:v>
                </c:pt>
                <c:pt idx="8">
                  <c:v>0</c:v>
                </c:pt>
                <c:pt idx="9">
                  <c:v>4.6723000000000001E-2</c:v>
                </c:pt>
                <c:pt idx="10">
                  <c:v>7.8523999999999997E-2</c:v>
                </c:pt>
                <c:pt idx="11">
                  <c:v>0.10155400000000001</c:v>
                </c:pt>
                <c:pt idx="12">
                  <c:v>0.14777899999999999</c:v>
                </c:pt>
                <c:pt idx="13">
                  <c:v>0.19425700000000001</c:v>
                </c:pt>
                <c:pt idx="14">
                  <c:v>0.239734</c:v>
                </c:pt>
                <c:pt idx="15">
                  <c:v>0.27811999999999998</c:v>
                </c:pt>
                <c:pt idx="16">
                  <c:v>0.312973</c:v>
                </c:pt>
                <c:pt idx="17">
                  <c:v>0.35283599999999998</c:v>
                </c:pt>
                <c:pt idx="18">
                  <c:v>0.384959</c:v>
                </c:pt>
                <c:pt idx="19">
                  <c:v>0.42716799999999999</c:v>
                </c:pt>
                <c:pt idx="20">
                  <c:v>0.51146199999999997</c:v>
                </c:pt>
                <c:pt idx="21">
                  <c:v>0.60431800000000002</c:v>
                </c:pt>
                <c:pt idx="22">
                  <c:v>0.72494899999999995</c:v>
                </c:pt>
                <c:pt idx="23">
                  <c:v>0.91214099999999998</c:v>
                </c:pt>
                <c:pt idx="24">
                  <c:v>1.200736</c:v>
                </c:pt>
                <c:pt idx="25">
                  <c:v>1.415044</c:v>
                </c:pt>
                <c:pt idx="26">
                  <c:v>1.6236820000000001</c:v>
                </c:pt>
                <c:pt idx="27">
                  <c:v>1.8109949999999999</c:v>
                </c:pt>
                <c:pt idx="28">
                  <c:v>2.013763</c:v>
                </c:pt>
                <c:pt idx="29">
                  <c:v>3.4411619999999998</c:v>
                </c:pt>
                <c:pt idx="30">
                  <c:v>3.4971519999999998</c:v>
                </c:pt>
                <c:pt idx="31">
                  <c:v>3.5219299999999998</c:v>
                </c:pt>
                <c:pt idx="32">
                  <c:v>3.7065039999999998</c:v>
                </c:pt>
                <c:pt idx="33">
                  <c:v>3.6903109999999999</c:v>
                </c:pt>
                <c:pt idx="34">
                  <c:v>3.5157769999999999</c:v>
                </c:pt>
                <c:pt idx="35">
                  <c:v>3.380433</c:v>
                </c:pt>
                <c:pt idx="36">
                  <c:v>3.3836840000000001</c:v>
                </c:pt>
              </c:numCache>
            </c:numRef>
          </c:val>
          <c:extLst>
            <c:ext xmlns:c16="http://schemas.microsoft.com/office/drawing/2014/chart" uri="{C3380CC4-5D6E-409C-BE32-E72D297353CC}">
              <c16:uniqueId val="{00000002-32F3-4E37-A4B7-622C8FC4FE19}"/>
            </c:ext>
          </c:extLst>
        </c:ser>
        <c:ser>
          <c:idx val="3"/>
          <c:order val="3"/>
          <c:tx>
            <c:strRef>
              <c:f>'data-VWOhb'!$E$1</c:f>
              <c:strCache>
                <c:ptCount val="1"/>
                <c:pt idx="0">
                  <c:v>Other</c:v>
                </c:pt>
              </c:strCache>
            </c:strRef>
          </c:tx>
          <c:spPr>
            <a:solidFill>
              <a:schemeClr val="accent4"/>
            </a:solidFill>
            <a:ln>
              <a:noFill/>
            </a:ln>
            <a:effectLst/>
          </c:spPr>
          <c:cat>
            <c:numRef>
              <c:f>'data-VWOhb'!$A$2:$A$38</c:f>
              <c:numCache>
                <c:formatCode>mmm\-yy</c:formatCode>
                <c:ptCount val="37"/>
                <c:pt idx="0">
                  <c:v>41306</c:v>
                </c:pt>
                <c:pt idx="1">
                  <c:v>41395</c:v>
                </c:pt>
                <c:pt idx="2">
                  <c:v>41487</c:v>
                </c:pt>
                <c:pt idx="3">
                  <c:v>41579</c:v>
                </c:pt>
                <c:pt idx="4">
                  <c:v>41671</c:v>
                </c:pt>
                <c:pt idx="5">
                  <c:v>41760</c:v>
                </c:pt>
                <c:pt idx="6">
                  <c:v>41852</c:v>
                </c:pt>
                <c:pt idx="7">
                  <c:v>41944</c:v>
                </c:pt>
                <c:pt idx="8">
                  <c:v>42036</c:v>
                </c:pt>
                <c:pt idx="9">
                  <c:v>42125</c:v>
                </c:pt>
                <c:pt idx="10">
                  <c:v>42217</c:v>
                </c:pt>
                <c:pt idx="11">
                  <c:v>42309</c:v>
                </c:pt>
                <c:pt idx="12">
                  <c:v>42401</c:v>
                </c:pt>
                <c:pt idx="13">
                  <c:v>42491</c:v>
                </c:pt>
                <c:pt idx="14">
                  <c:v>42583</c:v>
                </c:pt>
                <c:pt idx="15">
                  <c:v>42675</c:v>
                </c:pt>
                <c:pt idx="16">
                  <c:v>42767</c:v>
                </c:pt>
                <c:pt idx="17">
                  <c:v>42856</c:v>
                </c:pt>
                <c:pt idx="18">
                  <c:v>42948</c:v>
                </c:pt>
                <c:pt idx="19">
                  <c:v>43040</c:v>
                </c:pt>
                <c:pt idx="20">
                  <c:v>43132</c:v>
                </c:pt>
                <c:pt idx="21">
                  <c:v>43221</c:v>
                </c:pt>
                <c:pt idx="22">
                  <c:v>43313</c:v>
                </c:pt>
                <c:pt idx="23">
                  <c:v>43405</c:v>
                </c:pt>
                <c:pt idx="24">
                  <c:v>43497</c:v>
                </c:pt>
                <c:pt idx="25">
                  <c:v>43586</c:v>
                </c:pt>
                <c:pt idx="26">
                  <c:v>43678</c:v>
                </c:pt>
                <c:pt idx="27">
                  <c:v>43770</c:v>
                </c:pt>
                <c:pt idx="28">
                  <c:v>43862</c:v>
                </c:pt>
                <c:pt idx="29">
                  <c:v>43952</c:v>
                </c:pt>
                <c:pt idx="30">
                  <c:v>44044</c:v>
                </c:pt>
                <c:pt idx="31">
                  <c:v>44136</c:v>
                </c:pt>
                <c:pt idx="32">
                  <c:v>44228</c:v>
                </c:pt>
                <c:pt idx="33">
                  <c:v>44317</c:v>
                </c:pt>
                <c:pt idx="34">
                  <c:v>44409</c:v>
                </c:pt>
                <c:pt idx="35">
                  <c:v>44501</c:v>
                </c:pt>
                <c:pt idx="36">
                  <c:v>44593</c:v>
                </c:pt>
              </c:numCache>
            </c:numRef>
          </c:cat>
          <c:val>
            <c:numRef>
              <c:f>'data-VWOhb'!$E$2:$E$38</c:f>
              <c:numCache>
                <c:formatCode>General</c:formatCode>
                <c:ptCount val="37"/>
                <c:pt idx="0">
                  <c:v>0.64985300000000001</c:v>
                </c:pt>
                <c:pt idx="1">
                  <c:v>0.64019400000000004</c:v>
                </c:pt>
                <c:pt idx="2">
                  <c:v>0.63477300000000003</c:v>
                </c:pt>
                <c:pt idx="3">
                  <c:v>0.61970599999999998</c:v>
                </c:pt>
                <c:pt idx="4">
                  <c:v>0.61117900000000003</c:v>
                </c:pt>
                <c:pt idx="5">
                  <c:v>0.59900799999999998</c:v>
                </c:pt>
                <c:pt idx="6">
                  <c:v>0.58558600000000005</c:v>
                </c:pt>
                <c:pt idx="7">
                  <c:v>0.56451399999999996</c:v>
                </c:pt>
                <c:pt idx="8">
                  <c:v>0.54842000000000002</c:v>
                </c:pt>
                <c:pt idx="9">
                  <c:v>0.53193800000000002</c:v>
                </c:pt>
                <c:pt idx="10">
                  <c:v>0.51664900000000002</c:v>
                </c:pt>
                <c:pt idx="11">
                  <c:v>0.49725799999999998</c:v>
                </c:pt>
                <c:pt idx="12">
                  <c:v>0.48636000000000001</c:v>
                </c:pt>
                <c:pt idx="13">
                  <c:v>0.47309099999999998</c:v>
                </c:pt>
                <c:pt idx="14">
                  <c:v>0.46159299999999998</c:v>
                </c:pt>
                <c:pt idx="15">
                  <c:v>0.44020999999999999</c:v>
                </c:pt>
                <c:pt idx="16">
                  <c:v>0.42440699999999998</c:v>
                </c:pt>
                <c:pt idx="17">
                  <c:v>0.407032</c:v>
                </c:pt>
                <c:pt idx="18">
                  <c:v>0.39455400000000002</c:v>
                </c:pt>
                <c:pt idx="19">
                  <c:v>0.36889499999999997</c:v>
                </c:pt>
                <c:pt idx="20">
                  <c:v>0.351408</c:v>
                </c:pt>
                <c:pt idx="21">
                  <c:v>0.33082400000000001</c:v>
                </c:pt>
                <c:pt idx="22">
                  <c:v>0.31011300000000003</c:v>
                </c:pt>
                <c:pt idx="23">
                  <c:v>0.28178300000000001</c:v>
                </c:pt>
                <c:pt idx="24">
                  <c:v>0.256108</c:v>
                </c:pt>
                <c:pt idx="25">
                  <c:v>0.22700100000000001</c:v>
                </c:pt>
                <c:pt idx="26">
                  <c:v>0.204259</c:v>
                </c:pt>
                <c:pt idx="27">
                  <c:v>0.18124799999999999</c:v>
                </c:pt>
                <c:pt idx="28">
                  <c:v>0.16533600000000001</c:v>
                </c:pt>
                <c:pt idx="29">
                  <c:v>0.150093</c:v>
                </c:pt>
                <c:pt idx="30">
                  <c:v>0.13755400000000001</c:v>
                </c:pt>
                <c:pt idx="31">
                  <c:v>0.12325800000000001</c:v>
                </c:pt>
                <c:pt idx="32">
                  <c:v>0.11162999999999999</c:v>
                </c:pt>
                <c:pt idx="33">
                  <c:v>9.9922999999999998E-2</c:v>
                </c:pt>
                <c:pt idx="34">
                  <c:v>8.9434E-2</c:v>
                </c:pt>
                <c:pt idx="35">
                  <c:v>7.8827999999999995E-2</c:v>
                </c:pt>
                <c:pt idx="36">
                  <c:v>7.0156999999999997E-2</c:v>
                </c:pt>
              </c:numCache>
            </c:numRef>
          </c:val>
          <c:extLst>
            <c:ext xmlns:c16="http://schemas.microsoft.com/office/drawing/2014/chart" uri="{C3380CC4-5D6E-409C-BE32-E72D297353CC}">
              <c16:uniqueId val="{00000003-32F3-4E37-A4B7-622C8FC4FE19}"/>
            </c:ext>
          </c:extLst>
        </c:ser>
        <c:dLbls>
          <c:showLegendKey val="0"/>
          <c:showVal val="0"/>
          <c:showCatName val="0"/>
          <c:showSerName val="0"/>
          <c:showPercent val="0"/>
          <c:showBubbleSize val="0"/>
        </c:dLbls>
        <c:axId val="1778783279"/>
        <c:axId val="1778792847"/>
      </c:areaChart>
      <c:dateAx>
        <c:axId val="1778783279"/>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778792847"/>
        <c:crosses val="autoZero"/>
        <c:auto val="1"/>
        <c:lblOffset val="100"/>
        <c:baseTimeUnit val="months"/>
        <c:majorUnit val="12"/>
        <c:majorTimeUnit val="months"/>
      </c:dateAx>
      <c:valAx>
        <c:axId val="177879284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778783279"/>
        <c:crosses val="autoZero"/>
        <c:crossBetween val="midCat"/>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Elective care - Overall Waiting List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Metrics!$D$3:$J$3</c:f>
              <c:strCache>
                <c:ptCount val="7"/>
                <c:pt idx="0">
                  <c:v>Children &amp; Maternity Services</c:v>
                </c:pt>
                <c:pt idx="1">
                  <c:v>Continuity of care</c:v>
                </c:pt>
                <c:pt idx="2">
                  <c:v>Percentage of children who have had an Asthma Review in last 12 months</c:v>
                </c:pt>
                <c:pt idx="3">
                  <c:v>68.1% (Mar 23)</c:v>
                </c:pt>
                <c:pt idx="6">
                  <c:v>%</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Metrics!$K$2:$AB$2</c:f>
              <c:numCache>
                <c:formatCode>mmm\-yy</c:formatCode>
                <c:ptCount val="18"/>
                <c:pt idx="0">
                  <c:v>44287</c:v>
                </c:pt>
                <c:pt idx="1">
                  <c:v>44317</c:v>
                </c:pt>
                <c:pt idx="2">
                  <c:v>44348</c:v>
                </c:pt>
                <c:pt idx="3">
                  <c:v>44378</c:v>
                </c:pt>
                <c:pt idx="4">
                  <c:v>44409</c:v>
                </c:pt>
                <c:pt idx="5">
                  <c:v>44440</c:v>
                </c:pt>
                <c:pt idx="6">
                  <c:v>44470</c:v>
                </c:pt>
                <c:pt idx="7">
                  <c:v>44501</c:v>
                </c:pt>
                <c:pt idx="8">
                  <c:v>44531</c:v>
                </c:pt>
                <c:pt idx="9">
                  <c:v>44562</c:v>
                </c:pt>
                <c:pt idx="10">
                  <c:v>44593</c:v>
                </c:pt>
                <c:pt idx="11">
                  <c:v>44621</c:v>
                </c:pt>
                <c:pt idx="12">
                  <c:v>44652</c:v>
                </c:pt>
                <c:pt idx="13">
                  <c:v>44682</c:v>
                </c:pt>
                <c:pt idx="14">
                  <c:v>44713</c:v>
                </c:pt>
                <c:pt idx="15">
                  <c:v>44743</c:v>
                </c:pt>
                <c:pt idx="16">
                  <c:v>44774</c:v>
                </c:pt>
                <c:pt idx="17">
                  <c:v>44805</c:v>
                </c:pt>
              </c:numCache>
            </c:numRef>
          </c:cat>
          <c:val>
            <c:numRef>
              <c:f>Metrics!$K$3:$AB$3</c:f>
            </c:numRef>
          </c:val>
          <c:smooth val="0"/>
          <c:extLst>
            <c:ext xmlns:c16="http://schemas.microsoft.com/office/drawing/2014/chart" uri="{C3380CC4-5D6E-409C-BE32-E72D297353CC}">
              <c16:uniqueId val="{00000000-0595-475A-B0DF-36D8C303E979}"/>
            </c:ext>
          </c:extLst>
        </c:ser>
        <c:ser>
          <c:idx val="1"/>
          <c:order val="1"/>
          <c:tx>
            <c:strRef>
              <c:f>Metrics!$D$4:$J$4</c:f>
              <c:strCache>
                <c:ptCount val="7"/>
                <c:pt idx="0">
                  <c:v>Children &amp; Maternity Services</c:v>
                </c:pt>
                <c:pt idx="2">
                  <c:v>Percentage of children with asthma that have a care plan </c:v>
                </c:pt>
                <c:pt idx="3">
                  <c:v>87.5% (Mar 23)</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Metrics!$K$2:$AB$2</c:f>
              <c:numCache>
                <c:formatCode>mmm\-yy</c:formatCode>
                <c:ptCount val="18"/>
                <c:pt idx="0">
                  <c:v>44287</c:v>
                </c:pt>
                <c:pt idx="1">
                  <c:v>44317</c:v>
                </c:pt>
                <c:pt idx="2">
                  <c:v>44348</c:v>
                </c:pt>
                <c:pt idx="3">
                  <c:v>44378</c:v>
                </c:pt>
                <c:pt idx="4">
                  <c:v>44409</c:v>
                </c:pt>
                <c:pt idx="5">
                  <c:v>44440</c:v>
                </c:pt>
                <c:pt idx="6">
                  <c:v>44470</c:v>
                </c:pt>
                <c:pt idx="7">
                  <c:v>44501</c:v>
                </c:pt>
                <c:pt idx="8">
                  <c:v>44531</c:v>
                </c:pt>
                <c:pt idx="9">
                  <c:v>44562</c:v>
                </c:pt>
                <c:pt idx="10">
                  <c:v>44593</c:v>
                </c:pt>
                <c:pt idx="11">
                  <c:v>44621</c:v>
                </c:pt>
                <c:pt idx="12">
                  <c:v>44652</c:v>
                </c:pt>
                <c:pt idx="13">
                  <c:v>44682</c:v>
                </c:pt>
                <c:pt idx="14">
                  <c:v>44713</c:v>
                </c:pt>
                <c:pt idx="15">
                  <c:v>44743</c:v>
                </c:pt>
                <c:pt idx="16">
                  <c:v>44774</c:v>
                </c:pt>
                <c:pt idx="17">
                  <c:v>44805</c:v>
                </c:pt>
              </c:numCache>
            </c:numRef>
          </c:cat>
          <c:val>
            <c:numRef>
              <c:f>Metrics!$K$4:$AB$4</c:f>
            </c:numRef>
          </c:val>
          <c:smooth val="0"/>
          <c:extLst>
            <c:ext xmlns:c16="http://schemas.microsoft.com/office/drawing/2014/chart" uri="{C3380CC4-5D6E-409C-BE32-E72D297353CC}">
              <c16:uniqueId val="{00000001-0595-475A-B0DF-36D8C303E979}"/>
            </c:ext>
          </c:extLst>
        </c:ser>
        <c:ser>
          <c:idx val="2"/>
          <c:order val="2"/>
          <c:tx>
            <c:strRef>
              <c:f>Metrics!$D$5:$J$5</c:f>
              <c:strCache>
                <c:ptCount val="7"/>
                <c:pt idx="0">
                  <c:v>Children &amp; Maternity Services</c:v>
                </c:pt>
                <c:pt idx="2">
                  <c:v>Paediatric A&amp;E attendances</c:v>
                </c:pt>
                <c:pt idx="3">
                  <c:v>Green = within 2 SD (between 7,008 and 11,986), Amber = 2-3 SD (between 11,986 and 13,231, between 5,763 and 7,008), Red = greater then 3 SD (greater than 13,231 and less than 5,763)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Metrics!$K$2:$AB$2</c:f>
              <c:numCache>
                <c:formatCode>mmm\-yy</c:formatCode>
                <c:ptCount val="18"/>
                <c:pt idx="0">
                  <c:v>44287</c:v>
                </c:pt>
                <c:pt idx="1">
                  <c:v>44317</c:v>
                </c:pt>
                <c:pt idx="2">
                  <c:v>44348</c:v>
                </c:pt>
                <c:pt idx="3">
                  <c:v>44378</c:v>
                </c:pt>
                <c:pt idx="4">
                  <c:v>44409</c:v>
                </c:pt>
                <c:pt idx="5">
                  <c:v>44440</c:v>
                </c:pt>
                <c:pt idx="6">
                  <c:v>44470</c:v>
                </c:pt>
                <c:pt idx="7">
                  <c:v>44501</c:v>
                </c:pt>
                <c:pt idx="8">
                  <c:v>44531</c:v>
                </c:pt>
                <c:pt idx="9">
                  <c:v>44562</c:v>
                </c:pt>
                <c:pt idx="10">
                  <c:v>44593</c:v>
                </c:pt>
                <c:pt idx="11">
                  <c:v>44621</c:v>
                </c:pt>
                <c:pt idx="12">
                  <c:v>44652</c:v>
                </c:pt>
                <c:pt idx="13">
                  <c:v>44682</c:v>
                </c:pt>
                <c:pt idx="14">
                  <c:v>44713</c:v>
                </c:pt>
                <c:pt idx="15">
                  <c:v>44743</c:v>
                </c:pt>
                <c:pt idx="16">
                  <c:v>44774</c:v>
                </c:pt>
                <c:pt idx="17">
                  <c:v>44805</c:v>
                </c:pt>
              </c:numCache>
            </c:numRef>
          </c:cat>
          <c:val>
            <c:numRef>
              <c:f>Metrics!$K$5:$AB$5</c:f>
            </c:numRef>
          </c:val>
          <c:smooth val="0"/>
          <c:extLst>
            <c:ext xmlns:c16="http://schemas.microsoft.com/office/drawing/2014/chart" uri="{C3380CC4-5D6E-409C-BE32-E72D297353CC}">
              <c16:uniqueId val="{00000002-0595-475A-B0DF-36D8C303E979}"/>
            </c:ext>
          </c:extLst>
        </c:ser>
        <c:ser>
          <c:idx val="3"/>
          <c:order val="3"/>
          <c:tx>
            <c:strRef>
              <c:f>Metrics!$D$6:$J$6</c:f>
              <c:strCache>
                <c:ptCount val="7"/>
                <c:pt idx="0">
                  <c:v>Children &amp; Maternity Services</c:v>
                </c:pt>
                <c:pt idx="2">
                  <c:v>Total elective care 52week waits</c:v>
                </c:pt>
                <c:pt idx="3">
                  <c:v>Decrease from April baseline 669</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Metrics!$K$2:$AB$2</c:f>
              <c:numCache>
                <c:formatCode>mmm\-yy</c:formatCode>
                <c:ptCount val="18"/>
                <c:pt idx="0">
                  <c:v>44287</c:v>
                </c:pt>
                <c:pt idx="1">
                  <c:v>44317</c:v>
                </c:pt>
                <c:pt idx="2">
                  <c:v>44348</c:v>
                </c:pt>
                <c:pt idx="3">
                  <c:v>44378</c:v>
                </c:pt>
                <c:pt idx="4">
                  <c:v>44409</c:v>
                </c:pt>
                <c:pt idx="5">
                  <c:v>44440</c:v>
                </c:pt>
                <c:pt idx="6">
                  <c:v>44470</c:v>
                </c:pt>
                <c:pt idx="7">
                  <c:v>44501</c:v>
                </c:pt>
                <c:pt idx="8">
                  <c:v>44531</c:v>
                </c:pt>
                <c:pt idx="9">
                  <c:v>44562</c:v>
                </c:pt>
                <c:pt idx="10">
                  <c:v>44593</c:v>
                </c:pt>
                <c:pt idx="11">
                  <c:v>44621</c:v>
                </c:pt>
                <c:pt idx="12">
                  <c:v>44652</c:v>
                </c:pt>
                <c:pt idx="13">
                  <c:v>44682</c:v>
                </c:pt>
                <c:pt idx="14">
                  <c:v>44713</c:v>
                </c:pt>
                <c:pt idx="15">
                  <c:v>44743</c:v>
                </c:pt>
                <c:pt idx="16">
                  <c:v>44774</c:v>
                </c:pt>
                <c:pt idx="17">
                  <c:v>44805</c:v>
                </c:pt>
              </c:numCache>
            </c:numRef>
          </c:cat>
          <c:val>
            <c:numRef>
              <c:f>Metrics!$K$6:$AB$6</c:f>
            </c:numRef>
          </c:val>
          <c:smooth val="0"/>
          <c:extLst>
            <c:ext xmlns:c16="http://schemas.microsoft.com/office/drawing/2014/chart" uri="{C3380CC4-5D6E-409C-BE32-E72D297353CC}">
              <c16:uniqueId val="{00000003-0595-475A-B0DF-36D8C303E979}"/>
            </c:ext>
          </c:extLst>
        </c:ser>
        <c:ser>
          <c:idx val="4"/>
          <c:order val="4"/>
          <c:tx>
            <c:strRef>
              <c:f>Metrics!$D$7:$J$7</c:f>
              <c:strCache>
                <c:ptCount val="7"/>
                <c:pt idx="0">
                  <c:v>Children &amp; Maternity Services</c:v>
                </c:pt>
                <c:pt idx="2">
                  <c:v>% LAC Initial Health Assessments (IHAs) within statutory timeframes
Excluding Exceptions</c:v>
                </c:pt>
                <c:pt idx="3">
                  <c:v>50% (Mar 23)</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Metrics!$K$2:$AB$2</c:f>
              <c:numCache>
                <c:formatCode>mmm\-yy</c:formatCode>
                <c:ptCount val="18"/>
                <c:pt idx="0">
                  <c:v>44287</c:v>
                </c:pt>
                <c:pt idx="1">
                  <c:v>44317</c:v>
                </c:pt>
                <c:pt idx="2">
                  <c:v>44348</c:v>
                </c:pt>
                <c:pt idx="3">
                  <c:v>44378</c:v>
                </c:pt>
                <c:pt idx="4">
                  <c:v>44409</c:v>
                </c:pt>
                <c:pt idx="5">
                  <c:v>44440</c:v>
                </c:pt>
                <c:pt idx="6">
                  <c:v>44470</c:v>
                </c:pt>
                <c:pt idx="7">
                  <c:v>44501</c:v>
                </c:pt>
                <c:pt idx="8">
                  <c:v>44531</c:v>
                </c:pt>
                <c:pt idx="9">
                  <c:v>44562</c:v>
                </c:pt>
                <c:pt idx="10">
                  <c:v>44593</c:v>
                </c:pt>
                <c:pt idx="11">
                  <c:v>44621</c:v>
                </c:pt>
                <c:pt idx="12">
                  <c:v>44652</c:v>
                </c:pt>
                <c:pt idx="13">
                  <c:v>44682</c:v>
                </c:pt>
                <c:pt idx="14">
                  <c:v>44713</c:v>
                </c:pt>
                <c:pt idx="15">
                  <c:v>44743</c:v>
                </c:pt>
                <c:pt idx="16">
                  <c:v>44774</c:v>
                </c:pt>
                <c:pt idx="17">
                  <c:v>44805</c:v>
                </c:pt>
              </c:numCache>
            </c:numRef>
          </c:cat>
          <c:val>
            <c:numRef>
              <c:f>Metrics!$K$7:$AB$7</c:f>
            </c:numRef>
          </c:val>
          <c:smooth val="0"/>
          <c:extLst>
            <c:ext xmlns:c16="http://schemas.microsoft.com/office/drawing/2014/chart" uri="{C3380CC4-5D6E-409C-BE32-E72D297353CC}">
              <c16:uniqueId val="{00000004-0595-475A-B0DF-36D8C303E979}"/>
            </c:ext>
          </c:extLst>
        </c:ser>
        <c:ser>
          <c:idx val="5"/>
          <c:order val="5"/>
          <c:tx>
            <c:strRef>
              <c:f>Metrics!$D$8:$J$8</c:f>
              <c:strCache>
                <c:ptCount val="7"/>
                <c:pt idx="0">
                  <c:v>Children &amp; Maternity Services</c:v>
                </c:pt>
                <c:pt idx="2">
                  <c:v>% LAC Review Health Assessments (RHAs) within statutory timeframes
Excluding Exceptions</c:v>
                </c:pt>
                <c:pt idx="3">
                  <c:v>95% (Mar 23)</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Metrics!$K$2:$AB$2</c:f>
              <c:numCache>
                <c:formatCode>mmm\-yy</c:formatCode>
                <c:ptCount val="18"/>
                <c:pt idx="0">
                  <c:v>44287</c:v>
                </c:pt>
                <c:pt idx="1">
                  <c:v>44317</c:v>
                </c:pt>
                <c:pt idx="2">
                  <c:v>44348</c:v>
                </c:pt>
                <c:pt idx="3">
                  <c:v>44378</c:v>
                </c:pt>
                <c:pt idx="4">
                  <c:v>44409</c:v>
                </c:pt>
                <c:pt idx="5">
                  <c:v>44440</c:v>
                </c:pt>
                <c:pt idx="6">
                  <c:v>44470</c:v>
                </c:pt>
                <c:pt idx="7">
                  <c:v>44501</c:v>
                </c:pt>
                <c:pt idx="8">
                  <c:v>44531</c:v>
                </c:pt>
                <c:pt idx="9">
                  <c:v>44562</c:v>
                </c:pt>
                <c:pt idx="10">
                  <c:v>44593</c:v>
                </c:pt>
                <c:pt idx="11">
                  <c:v>44621</c:v>
                </c:pt>
                <c:pt idx="12">
                  <c:v>44652</c:v>
                </c:pt>
                <c:pt idx="13">
                  <c:v>44682</c:v>
                </c:pt>
                <c:pt idx="14">
                  <c:v>44713</c:v>
                </c:pt>
                <c:pt idx="15">
                  <c:v>44743</c:v>
                </c:pt>
                <c:pt idx="16">
                  <c:v>44774</c:v>
                </c:pt>
                <c:pt idx="17">
                  <c:v>44805</c:v>
                </c:pt>
              </c:numCache>
            </c:numRef>
          </c:cat>
          <c:val>
            <c:numRef>
              <c:f>Metrics!$K$8:$AB$8</c:f>
            </c:numRef>
          </c:val>
          <c:smooth val="0"/>
          <c:extLst>
            <c:ext xmlns:c16="http://schemas.microsoft.com/office/drawing/2014/chart" uri="{C3380CC4-5D6E-409C-BE32-E72D297353CC}">
              <c16:uniqueId val="{00000005-0595-475A-B0DF-36D8C303E979}"/>
            </c:ext>
          </c:extLst>
        </c:ser>
        <c:ser>
          <c:idx val="6"/>
          <c:order val="6"/>
          <c:tx>
            <c:strRef>
              <c:f>Metrics!$D$9:$J$9</c:f>
              <c:strCache>
                <c:ptCount val="7"/>
                <c:pt idx="0">
                  <c:v>Children &amp; Maternity Services</c:v>
                </c:pt>
                <c:pt idx="2">
                  <c:v>Proportion of black, Asian, and minority ethnic women receiving continuity of care at 29wks Gestation</c:v>
                </c:pt>
                <c:pt idx="3">
                  <c:v>To be confirmed, upward trend expected</c:v>
                </c:pt>
                <c:pt idx="6">
                  <c:v>%</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numRef>
              <c:f>Metrics!$K$2:$AB$2</c:f>
              <c:numCache>
                <c:formatCode>mmm\-yy</c:formatCode>
                <c:ptCount val="18"/>
                <c:pt idx="0">
                  <c:v>44287</c:v>
                </c:pt>
                <c:pt idx="1">
                  <c:v>44317</c:v>
                </c:pt>
                <c:pt idx="2">
                  <c:v>44348</c:v>
                </c:pt>
                <c:pt idx="3">
                  <c:v>44378</c:v>
                </c:pt>
                <c:pt idx="4">
                  <c:v>44409</c:v>
                </c:pt>
                <c:pt idx="5">
                  <c:v>44440</c:v>
                </c:pt>
                <c:pt idx="6">
                  <c:v>44470</c:v>
                </c:pt>
                <c:pt idx="7">
                  <c:v>44501</c:v>
                </c:pt>
                <c:pt idx="8">
                  <c:v>44531</c:v>
                </c:pt>
                <c:pt idx="9">
                  <c:v>44562</c:v>
                </c:pt>
                <c:pt idx="10">
                  <c:v>44593</c:v>
                </c:pt>
                <c:pt idx="11">
                  <c:v>44621</c:v>
                </c:pt>
                <c:pt idx="12">
                  <c:v>44652</c:v>
                </c:pt>
                <c:pt idx="13">
                  <c:v>44682</c:v>
                </c:pt>
                <c:pt idx="14">
                  <c:v>44713</c:v>
                </c:pt>
                <c:pt idx="15">
                  <c:v>44743</c:v>
                </c:pt>
                <c:pt idx="16">
                  <c:v>44774</c:v>
                </c:pt>
                <c:pt idx="17">
                  <c:v>44805</c:v>
                </c:pt>
              </c:numCache>
            </c:numRef>
          </c:cat>
          <c:val>
            <c:numRef>
              <c:f>Metrics!$K$9:$AB$9</c:f>
            </c:numRef>
          </c:val>
          <c:smooth val="0"/>
          <c:extLst>
            <c:ext xmlns:c16="http://schemas.microsoft.com/office/drawing/2014/chart" uri="{C3380CC4-5D6E-409C-BE32-E72D297353CC}">
              <c16:uniqueId val="{00000006-0595-475A-B0DF-36D8C303E979}"/>
            </c:ext>
          </c:extLst>
        </c:ser>
        <c:ser>
          <c:idx val="7"/>
          <c:order val="7"/>
          <c:tx>
            <c:strRef>
              <c:f>Metrics!$D$10:$J$10</c:f>
              <c:strCache>
                <c:ptCount val="7"/>
                <c:pt idx="0">
                  <c:v>Children &amp; Maternity Services</c:v>
                </c:pt>
                <c:pt idx="2">
                  <c:v>Crude still birth rate (per 1000 birth rate)</c:v>
                </c:pt>
                <c:pt idx="3">
                  <c:v>3.6 (21-22) 3.3</c:v>
                </c:pt>
                <c:pt idx="6">
                  <c:v>Number</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numRef>
              <c:f>Metrics!$K$2:$AB$2</c:f>
              <c:numCache>
                <c:formatCode>mmm\-yy</c:formatCode>
                <c:ptCount val="18"/>
                <c:pt idx="0">
                  <c:v>44287</c:v>
                </c:pt>
                <c:pt idx="1">
                  <c:v>44317</c:v>
                </c:pt>
                <c:pt idx="2">
                  <c:v>44348</c:v>
                </c:pt>
                <c:pt idx="3">
                  <c:v>44378</c:v>
                </c:pt>
                <c:pt idx="4">
                  <c:v>44409</c:v>
                </c:pt>
                <c:pt idx="5">
                  <c:v>44440</c:v>
                </c:pt>
                <c:pt idx="6">
                  <c:v>44470</c:v>
                </c:pt>
                <c:pt idx="7">
                  <c:v>44501</c:v>
                </c:pt>
                <c:pt idx="8">
                  <c:v>44531</c:v>
                </c:pt>
                <c:pt idx="9">
                  <c:v>44562</c:v>
                </c:pt>
                <c:pt idx="10">
                  <c:v>44593</c:v>
                </c:pt>
                <c:pt idx="11">
                  <c:v>44621</c:v>
                </c:pt>
                <c:pt idx="12">
                  <c:v>44652</c:v>
                </c:pt>
                <c:pt idx="13">
                  <c:v>44682</c:v>
                </c:pt>
                <c:pt idx="14">
                  <c:v>44713</c:v>
                </c:pt>
                <c:pt idx="15">
                  <c:v>44743</c:v>
                </c:pt>
                <c:pt idx="16">
                  <c:v>44774</c:v>
                </c:pt>
                <c:pt idx="17">
                  <c:v>44805</c:v>
                </c:pt>
              </c:numCache>
            </c:numRef>
          </c:cat>
          <c:val>
            <c:numRef>
              <c:f>Metrics!$K$10:$AB$10</c:f>
            </c:numRef>
          </c:val>
          <c:smooth val="0"/>
          <c:extLst>
            <c:ext xmlns:c16="http://schemas.microsoft.com/office/drawing/2014/chart" uri="{C3380CC4-5D6E-409C-BE32-E72D297353CC}">
              <c16:uniqueId val="{00000007-0595-475A-B0DF-36D8C303E979}"/>
            </c:ext>
          </c:extLst>
        </c:ser>
        <c:ser>
          <c:idx val="8"/>
          <c:order val="8"/>
          <c:tx>
            <c:strRef>
              <c:f>Metrics!$D$11:$J$11</c:f>
              <c:strCache>
                <c:ptCount val="7"/>
                <c:pt idx="0">
                  <c:v>Children &amp; Maternity Services</c:v>
                </c:pt>
                <c:pt idx="1">
                  <c:v>Safer care</c:v>
                </c:pt>
                <c:pt idx="2">
                  <c:v>Proportion of still births attributed to birthing people of black and asian ethnicity</c:v>
                </c:pt>
                <c:pt idx="3">
                  <c:v>No target, downward trend expected</c:v>
                </c:pt>
                <c:pt idx="6">
                  <c:v>Number</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numRef>
              <c:f>Metrics!$K$2:$AB$2</c:f>
              <c:numCache>
                <c:formatCode>mmm\-yy</c:formatCode>
                <c:ptCount val="18"/>
                <c:pt idx="0">
                  <c:v>44287</c:v>
                </c:pt>
                <c:pt idx="1">
                  <c:v>44317</c:v>
                </c:pt>
                <c:pt idx="2">
                  <c:v>44348</c:v>
                </c:pt>
                <c:pt idx="3">
                  <c:v>44378</c:v>
                </c:pt>
                <c:pt idx="4">
                  <c:v>44409</c:v>
                </c:pt>
                <c:pt idx="5">
                  <c:v>44440</c:v>
                </c:pt>
                <c:pt idx="6">
                  <c:v>44470</c:v>
                </c:pt>
                <c:pt idx="7">
                  <c:v>44501</c:v>
                </c:pt>
                <c:pt idx="8">
                  <c:v>44531</c:v>
                </c:pt>
                <c:pt idx="9">
                  <c:v>44562</c:v>
                </c:pt>
                <c:pt idx="10">
                  <c:v>44593</c:v>
                </c:pt>
                <c:pt idx="11">
                  <c:v>44621</c:v>
                </c:pt>
                <c:pt idx="12">
                  <c:v>44652</c:v>
                </c:pt>
                <c:pt idx="13">
                  <c:v>44682</c:v>
                </c:pt>
                <c:pt idx="14">
                  <c:v>44713</c:v>
                </c:pt>
                <c:pt idx="15">
                  <c:v>44743</c:v>
                </c:pt>
                <c:pt idx="16">
                  <c:v>44774</c:v>
                </c:pt>
                <c:pt idx="17">
                  <c:v>44805</c:v>
                </c:pt>
              </c:numCache>
            </c:numRef>
          </c:cat>
          <c:val>
            <c:numRef>
              <c:f>Metrics!$K$11:$AB$11</c:f>
            </c:numRef>
          </c:val>
          <c:smooth val="0"/>
          <c:extLst>
            <c:ext xmlns:c16="http://schemas.microsoft.com/office/drawing/2014/chart" uri="{C3380CC4-5D6E-409C-BE32-E72D297353CC}">
              <c16:uniqueId val="{00000008-0595-475A-B0DF-36D8C303E979}"/>
            </c:ext>
          </c:extLst>
        </c:ser>
        <c:ser>
          <c:idx val="9"/>
          <c:order val="9"/>
          <c:tx>
            <c:strRef>
              <c:f>Metrics!$D$12:$J$12</c:f>
              <c:strCache>
                <c:ptCount val="7"/>
                <c:pt idx="0">
                  <c:v>Children &amp; Maternity Services</c:v>
                </c:pt>
                <c:pt idx="1">
                  <c:v>Reduce reliance on emergency care</c:v>
                </c:pt>
                <c:pt idx="2">
                  <c:v>Number of neonatal intrapartum brain injuries as escalated to HSIB?</c:v>
                </c:pt>
                <c:pt idx="3">
                  <c:v>? Downward trend</c:v>
                </c:pt>
                <c:pt idx="6">
                  <c:v>Number</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numRef>
              <c:f>Metrics!$K$2:$AB$2</c:f>
              <c:numCache>
                <c:formatCode>mmm\-yy</c:formatCode>
                <c:ptCount val="18"/>
                <c:pt idx="0">
                  <c:v>44287</c:v>
                </c:pt>
                <c:pt idx="1">
                  <c:v>44317</c:v>
                </c:pt>
                <c:pt idx="2">
                  <c:v>44348</c:v>
                </c:pt>
                <c:pt idx="3">
                  <c:v>44378</c:v>
                </c:pt>
                <c:pt idx="4">
                  <c:v>44409</c:v>
                </c:pt>
                <c:pt idx="5">
                  <c:v>44440</c:v>
                </c:pt>
                <c:pt idx="6">
                  <c:v>44470</c:v>
                </c:pt>
                <c:pt idx="7">
                  <c:v>44501</c:v>
                </c:pt>
                <c:pt idx="8">
                  <c:v>44531</c:v>
                </c:pt>
                <c:pt idx="9">
                  <c:v>44562</c:v>
                </c:pt>
                <c:pt idx="10">
                  <c:v>44593</c:v>
                </c:pt>
                <c:pt idx="11">
                  <c:v>44621</c:v>
                </c:pt>
                <c:pt idx="12">
                  <c:v>44652</c:v>
                </c:pt>
                <c:pt idx="13">
                  <c:v>44682</c:v>
                </c:pt>
                <c:pt idx="14">
                  <c:v>44713</c:v>
                </c:pt>
                <c:pt idx="15">
                  <c:v>44743</c:v>
                </c:pt>
                <c:pt idx="16">
                  <c:v>44774</c:v>
                </c:pt>
                <c:pt idx="17">
                  <c:v>44805</c:v>
                </c:pt>
              </c:numCache>
            </c:numRef>
          </c:cat>
          <c:val>
            <c:numRef>
              <c:f>Metrics!$K$12:$AB$12</c:f>
            </c:numRef>
          </c:val>
          <c:smooth val="0"/>
          <c:extLst>
            <c:ext xmlns:c16="http://schemas.microsoft.com/office/drawing/2014/chart" uri="{C3380CC4-5D6E-409C-BE32-E72D297353CC}">
              <c16:uniqueId val="{00000009-0595-475A-B0DF-36D8C303E979}"/>
            </c:ext>
          </c:extLst>
        </c:ser>
        <c:ser>
          <c:idx val="10"/>
          <c:order val="10"/>
          <c:tx>
            <c:strRef>
              <c:f>Metrics!$D$13:$J$13</c:f>
              <c:strCache>
                <c:ptCount val="7"/>
                <c:pt idx="0">
                  <c:v>Children &amp; Maternity Services</c:v>
                </c:pt>
                <c:pt idx="1">
                  <c:v>Recover waiting times</c:v>
                </c:pt>
                <c:pt idx="2">
                  <c:v>% of babies delivered in appropriate care setting for gestation (in a care setting with an NICU for singletons &lt;27+0 weeks or &lt;800gms, or all multiples &lt;28+0 weeks)</c:v>
                </c:pt>
                <c:pt idx="3">
                  <c:v>85%</c:v>
                </c:pt>
                <c:pt idx="6">
                  <c:v>Number</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numRef>
              <c:f>Metrics!$K$2:$AB$2</c:f>
              <c:numCache>
                <c:formatCode>mmm\-yy</c:formatCode>
                <c:ptCount val="18"/>
                <c:pt idx="0">
                  <c:v>44287</c:v>
                </c:pt>
                <c:pt idx="1">
                  <c:v>44317</c:v>
                </c:pt>
                <c:pt idx="2">
                  <c:v>44348</c:v>
                </c:pt>
                <c:pt idx="3">
                  <c:v>44378</c:v>
                </c:pt>
                <c:pt idx="4">
                  <c:v>44409</c:v>
                </c:pt>
                <c:pt idx="5">
                  <c:v>44440</c:v>
                </c:pt>
                <c:pt idx="6">
                  <c:v>44470</c:v>
                </c:pt>
                <c:pt idx="7">
                  <c:v>44501</c:v>
                </c:pt>
                <c:pt idx="8">
                  <c:v>44531</c:v>
                </c:pt>
                <c:pt idx="9">
                  <c:v>44562</c:v>
                </c:pt>
                <c:pt idx="10">
                  <c:v>44593</c:v>
                </c:pt>
                <c:pt idx="11">
                  <c:v>44621</c:v>
                </c:pt>
                <c:pt idx="12">
                  <c:v>44652</c:v>
                </c:pt>
                <c:pt idx="13">
                  <c:v>44682</c:v>
                </c:pt>
                <c:pt idx="14">
                  <c:v>44713</c:v>
                </c:pt>
                <c:pt idx="15">
                  <c:v>44743</c:v>
                </c:pt>
                <c:pt idx="16">
                  <c:v>44774</c:v>
                </c:pt>
                <c:pt idx="17">
                  <c:v>44805</c:v>
                </c:pt>
              </c:numCache>
            </c:numRef>
          </c:cat>
          <c:val>
            <c:numRef>
              <c:f>Metrics!$K$13:$AB$13</c:f>
            </c:numRef>
          </c:val>
          <c:smooth val="0"/>
          <c:extLst>
            <c:ext xmlns:c16="http://schemas.microsoft.com/office/drawing/2014/chart" uri="{C3380CC4-5D6E-409C-BE32-E72D297353CC}">
              <c16:uniqueId val="{0000000A-0595-475A-B0DF-36D8C303E979}"/>
            </c:ext>
          </c:extLst>
        </c:ser>
        <c:ser>
          <c:idx val="11"/>
          <c:order val="11"/>
          <c:tx>
            <c:strRef>
              <c:f>Metrics!$D$14:$J$14</c:f>
              <c:strCache>
                <c:ptCount val="7"/>
                <c:pt idx="0">
                  <c:v>Children &amp; Maternity Services</c:v>
                </c:pt>
                <c:pt idx="1">
                  <c:v>Narrow child health inequalities</c:v>
                </c:pt>
                <c:pt idx="2">
                  <c:v>Number of avoidable term admissions to neonatal unit</c:v>
                </c:pt>
                <c:pt idx="3">
                  <c:v>&lt;6%</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numRef>
              <c:f>Metrics!$K$2:$AB$2</c:f>
              <c:numCache>
                <c:formatCode>mmm\-yy</c:formatCode>
                <c:ptCount val="18"/>
                <c:pt idx="0">
                  <c:v>44287</c:v>
                </c:pt>
                <c:pt idx="1">
                  <c:v>44317</c:v>
                </c:pt>
                <c:pt idx="2">
                  <c:v>44348</c:v>
                </c:pt>
                <c:pt idx="3">
                  <c:v>44378</c:v>
                </c:pt>
                <c:pt idx="4">
                  <c:v>44409</c:v>
                </c:pt>
                <c:pt idx="5">
                  <c:v>44440</c:v>
                </c:pt>
                <c:pt idx="6">
                  <c:v>44470</c:v>
                </c:pt>
                <c:pt idx="7">
                  <c:v>44501</c:v>
                </c:pt>
                <c:pt idx="8">
                  <c:v>44531</c:v>
                </c:pt>
                <c:pt idx="9">
                  <c:v>44562</c:v>
                </c:pt>
                <c:pt idx="10">
                  <c:v>44593</c:v>
                </c:pt>
                <c:pt idx="11">
                  <c:v>44621</c:v>
                </c:pt>
                <c:pt idx="12">
                  <c:v>44652</c:v>
                </c:pt>
                <c:pt idx="13">
                  <c:v>44682</c:v>
                </c:pt>
                <c:pt idx="14">
                  <c:v>44713</c:v>
                </c:pt>
                <c:pt idx="15">
                  <c:v>44743</c:v>
                </c:pt>
                <c:pt idx="16">
                  <c:v>44774</c:v>
                </c:pt>
                <c:pt idx="17">
                  <c:v>44805</c:v>
                </c:pt>
              </c:numCache>
            </c:numRef>
          </c:cat>
          <c:val>
            <c:numRef>
              <c:f>Metrics!$K$14:$AB$14</c:f>
            </c:numRef>
          </c:val>
          <c:smooth val="0"/>
          <c:extLst>
            <c:ext xmlns:c16="http://schemas.microsoft.com/office/drawing/2014/chart" uri="{C3380CC4-5D6E-409C-BE32-E72D297353CC}">
              <c16:uniqueId val="{0000000B-0595-475A-B0DF-36D8C303E979}"/>
            </c:ext>
          </c:extLst>
        </c:ser>
        <c:ser>
          <c:idx val="12"/>
          <c:order val="12"/>
          <c:tx>
            <c:strRef>
              <c:f>Metrics!$D$15:$J$15</c:f>
              <c:strCache>
                <c:ptCount val="7"/>
                <c:pt idx="0">
                  <c:v>Children &amp; Maternity Services</c:v>
                </c:pt>
                <c:pt idx="1">
                  <c:v>Narrow child health inequalities</c:v>
                </c:pt>
                <c:pt idx="2">
                  <c:v>Midwifery vacancy rates based on birth rate plus recommendations</c:v>
                </c:pt>
                <c:pt idx="3">
                  <c:v>? below what level would be  an acceptable level</c:v>
                </c:pt>
              </c:strCache>
            </c:strRef>
          </c:tx>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cat>
            <c:numRef>
              <c:f>Metrics!$K$2:$AB$2</c:f>
              <c:numCache>
                <c:formatCode>mmm\-yy</c:formatCode>
                <c:ptCount val="18"/>
                <c:pt idx="0">
                  <c:v>44287</c:v>
                </c:pt>
                <c:pt idx="1">
                  <c:v>44317</c:v>
                </c:pt>
                <c:pt idx="2">
                  <c:v>44348</c:v>
                </c:pt>
                <c:pt idx="3">
                  <c:v>44378</c:v>
                </c:pt>
                <c:pt idx="4">
                  <c:v>44409</c:v>
                </c:pt>
                <c:pt idx="5">
                  <c:v>44440</c:v>
                </c:pt>
                <c:pt idx="6">
                  <c:v>44470</c:v>
                </c:pt>
                <c:pt idx="7">
                  <c:v>44501</c:v>
                </c:pt>
                <c:pt idx="8">
                  <c:v>44531</c:v>
                </c:pt>
                <c:pt idx="9">
                  <c:v>44562</c:v>
                </c:pt>
                <c:pt idx="10">
                  <c:v>44593</c:v>
                </c:pt>
                <c:pt idx="11">
                  <c:v>44621</c:v>
                </c:pt>
                <c:pt idx="12">
                  <c:v>44652</c:v>
                </c:pt>
                <c:pt idx="13">
                  <c:v>44682</c:v>
                </c:pt>
                <c:pt idx="14">
                  <c:v>44713</c:v>
                </c:pt>
                <c:pt idx="15">
                  <c:v>44743</c:v>
                </c:pt>
                <c:pt idx="16">
                  <c:v>44774</c:v>
                </c:pt>
                <c:pt idx="17">
                  <c:v>44805</c:v>
                </c:pt>
              </c:numCache>
            </c:numRef>
          </c:cat>
          <c:val>
            <c:numRef>
              <c:f>Metrics!$K$15:$AB$15</c:f>
            </c:numRef>
          </c:val>
          <c:smooth val="0"/>
          <c:extLst>
            <c:ext xmlns:c16="http://schemas.microsoft.com/office/drawing/2014/chart" uri="{C3380CC4-5D6E-409C-BE32-E72D297353CC}">
              <c16:uniqueId val="{0000000C-0595-475A-B0DF-36D8C303E979}"/>
            </c:ext>
          </c:extLst>
        </c:ser>
        <c:ser>
          <c:idx val="13"/>
          <c:order val="13"/>
          <c:tx>
            <c:strRef>
              <c:f>Metrics!$D$16:$J$16</c:f>
              <c:strCache>
                <c:ptCount val="7"/>
                <c:pt idx="0">
                  <c:v>Diagnostic</c:v>
                </c:pt>
                <c:pt idx="1">
                  <c:v>Diagnostic</c:v>
                </c:pt>
                <c:pt idx="2">
                  <c:v>Diagnostic Tests - Cardiology – Echocardiography</c:v>
                </c:pt>
                <c:pt idx="3">
                  <c:v>3770 April, May 3455, June 4104, July 4130, August 4042, September4269, October 4446, November 4531, December 3945, January 4172, February 3896, March 4519 </c:v>
                </c:pt>
                <c:pt idx="5">
                  <c:v>Validated</c:v>
                </c:pt>
                <c:pt idx="6">
                  <c:v>Number</c:v>
                </c:pt>
              </c:strCache>
            </c:strRef>
          </c:tx>
          <c:spPr>
            <a:ln w="28575" cap="rnd">
              <a:solidFill>
                <a:schemeClr val="accent2">
                  <a:lumMod val="80000"/>
                  <a:lumOff val="20000"/>
                </a:schemeClr>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cat>
            <c:numRef>
              <c:f>Metrics!$K$2:$AB$2</c:f>
              <c:numCache>
                <c:formatCode>mmm\-yy</c:formatCode>
                <c:ptCount val="18"/>
                <c:pt idx="0">
                  <c:v>44287</c:v>
                </c:pt>
                <c:pt idx="1">
                  <c:v>44317</c:v>
                </c:pt>
                <c:pt idx="2">
                  <c:v>44348</c:v>
                </c:pt>
                <c:pt idx="3">
                  <c:v>44378</c:v>
                </c:pt>
                <c:pt idx="4">
                  <c:v>44409</c:v>
                </c:pt>
                <c:pt idx="5">
                  <c:v>44440</c:v>
                </c:pt>
                <c:pt idx="6">
                  <c:v>44470</c:v>
                </c:pt>
                <c:pt idx="7">
                  <c:v>44501</c:v>
                </c:pt>
                <c:pt idx="8">
                  <c:v>44531</c:v>
                </c:pt>
                <c:pt idx="9">
                  <c:v>44562</c:v>
                </c:pt>
                <c:pt idx="10">
                  <c:v>44593</c:v>
                </c:pt>
                <c:pt idx="11">
                  <c:v>44621</c:v>
                </c:pt>
                <c:pt idx="12">
                  <c:v>44652</c:v>
                </c:pt>
                <c:pt idx="13">
                  <c:v>44682</c:v>
                </c:pt>
                <c:pt idx="14">
                  <c:v>44713</c:v>
                </c:pt>
                <c:pt idx="15">
                  <c:v>44743</c:v>
                </c:pt>
                <c:pt idx="16">
                  <c:v>44774</c:v>
                </c:pt>
                <c:pt idx="17">
                  <c:v>44805</c:v>
                </c:pt>
              </c:numCache>
            </c:numRef>
          </c:cat>
          <c:val>
            <c:numRef>
              <c:f>Metrics!$K$16:$AB$16</c:f>
            </c:numRef>
          </c:val>
          <c:smooth val="0"/>
          <c:extLst>
            <c:ext xmlns:c16="http://schemas.microsoft.com/office/drawing/2014/chart" uri="{C3380CC4-5D6E-409C-BE32-E72D297353CC}">
              <c16:uniqueId val="{0000000D-0595-475A-B0DF-36D8C303E979}"/>
            </c:ext>
          </c:extLst>
        </c:ser>
        <c:ser>
          <c:idx val="14"/>
          <c:order val="14"/>
          <c:tx>
            <c:strRef>
              <c:f>Metrics!$D$17:$J$17</c:f>
              <c:strCache>
                <c:ptCount val="7"/>
                <c:pt idx="0">
                  <c:v>Diagnostic</c:v>
                </c:pt>
                <c:pt idx="1">
                  <c:v>Diagnostic</c:v>
                </c:pt>
                <c:pt idx="2">
                  <c:v>Diagnostic Tests - Endoscopy</c:v>
                </c:pt>
                <c:pt idx="3">
                  <c:v>April 3613, May 3702, June 4257, July 4345, August 4894, September 3899, October 3951, November 4357, December 3771, January 4013, February 4194, March 4890</c:v>
                </c:pt>
                <c:pt idx="5">
                  <c:v>Validated</c:v>
                </c:pt>
                <c:pt idx="6">
                  <c:v>Number</c:v>
                </c:pt>
              </c:strCache>
            </c:strRef>
          </c:tx>
          <c:spPr>
            <a:ln w="28575" cap="rnd">
              <a:solidFill>
                <a:schemeClr val="accent3">
                  <a:lumMod val="80000"/>
                  <a:lumOff val="20000"/>
                </a:schemeClr>
              </a:solid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cat>
            <c:numRef>
              <c:f>Metrics!$K$2:$AB$2</c:f>
              <c:numCache>
                <c:formatCode>mmm\-yy</c:formatCode>
                <c:ptCount val="18"/>
                <c:pt idx="0">
                  <c:v>44287</c:v>
                </c:pt>
                <c:pt idx="1">
                  <c:v>44317</c:v>
                </c:pt>
                <c:pt idx="2">
                  <c:v>44348</c:v>
                </c:pt>
                <c:pt idx="3">
                  <c:v>44378</c:v>
                </c:pt>
                <c:pt idx="4">
                  <c:v>44409</c:v>
                </c:pt>
                <c:pt idx="5">
                  <c:v>44440</c:v>
                </c:pt>
                <c:pt idx="6">
                  <c:v>44470</c:v>
                </c:pt>
                <c:pt idx="7">
                  <c:v>44501</c:v>
                </c:pt>
                <c:pt idx="8">
                  <c:v>44531</c:v>
                </c:pt>
                <c:pt idx="9">
                  <c:v>44562</c:v>
                </c:pt>
                <c:pt idx="10">
                  <c:v>44593</c:v>
                </c:pt>
                <c:pt idx="11">
                  <c:v>44621</c:v>
                </c:pt>
                <c:pt idx="12">
                  <c:v>44652</c:v>
                </c:pt>
                <c:pt idx="13">
                  <c:v>44682</c:v>
                </c:pt>
                <c:pt idx="14">
                  <c:v>44713</c:v>
                </c:pt>
                <c:pt idx="15">
                  <c:v>44743</c:v>
                </c:pt>
                <c:pt idx="16">
                  <c:v>44774</c:v>
                </c:pt>
                <c:pt idx="17">
                  <c:v>44805</c:v>
                </c:pt>
              </c:numCache>
            </c:numRef>
          </c:cat>
          <c:val>
            <c:numRef>
              <c:f>Metrics!$K$17:$AB$17</c:f>
            </c:numRef>
          </c:val>
          <c:smooth val="0"/>
          <c:extLst>
            <c:ext xmlns:c16="http://schemas.microsoft.com/office/drawing/2014/chart" uri="{C3380CC4-5D6E-409C-BE32-E72D297353CC}">
              <c16:uniqueId val="{0000000E-0595-475A-B0DF-36D8C303E979}"/>
            </c:ext>
          </c:extLst>
        </c:ser>
        <c:ser>
          <c:idx val="15"/>
          <c:order val="15"/>
          <c:tx>
            <c:strRef>
              <c:f>Metrics!$D$18:$J$18</c:f>
              <c:strCache>
                <c:ptCount val="7"/>
                <c:pt idx="0">
                  <c:v>Diagnostic</c:v>
                </c:pt>
                <c:pt idx="1">
                  <c:v>Diagnostic</c:v>
                </c:pt>
                <c:pt idx="2">
                  <c:v>Diagnostic Tests - Computed Tomography</c:v>
                </c:pt>
                <c:pt idx="3">
                  <c:v>17780 April, May 16953,June 18602, July 19190, August 17913, September18290, October 19205, November 19721, December 18312, January 18959, February 18436, March 18713</c:v>
                </c:pt>
                <c:pt idx="5">
                  <c:v>Validated</c:v>
                </c:pt>
                <c:pt idx="6">
                  <c:v>Number</c:v>
                </c:pt>
              </c:strCache>
            </c:strRef>
          </c:tx>
          <c:spPr>
            <a:ln w="28575" cap="rnd">
              <a:solidFill>
                <a:schemeClr val="accent4">
                  <a:lumMod val="80000"/>
                  <a:lumOff val="20000"/>
                </a:schemeClr>
              </a:solid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cat>
            <c:numRef>
              <c:f>Metrics!$K$2:$AB$2</c:f>
              <c:numCache>
                <c:formatCode>mmm\-yy</c:formatCode>
                <c:ptCount val="18"/>
                <c:pt idx="0">
                  <c:v>44287</c:v>
                </c:pt>
                <c:pt idx="1">
                  <c:v>44317</c:v>
                </c:pt>
                <c:pt idx="2">
                  <c:v>44348</c:v>
                </c:pt>
                <c:pt idx="3">
                  <c:v>44378</c:v>
                </c:pt>
                <c:pt idx="4">
                  <c:v>44409</c:v>
                </c:pt>
                <c:pt idx="5">
                  <c:v>44440</c:v>
                </c:pt>
                <c:pt idx="6">
                  <c:v>44470</c:v>
                </c:pt>
                <c:pt idx="7">
                  <c:v>44501</c:v>
                </c:pt>
                <c:pt idx="8">
                  <c:v>44531</c:v>
                </c:pt>
                <c:pt idx="9">
                  <c:v>44562</c:v>
                </c:pt>
                <c:pt idx="10">
                  <c:v>44593</c:v>
                </c:pt>
                <c:pt idx="11">
                  <c:v>44621</c:v>
                </c:pt>
                <c:pt idx="12">
                  <c:v>44652</c:v>
                </c:pt>
                <c:pt idx="13">
                  <c:v>44682</c:v>
                </c:pt>
                <c:pt idx="14">
                  <c:v>44713</c:v>
                </c:pt>
                <c:pt idx="15">
                  <c:v>44743</c:v>
                </c:pt>
                <c:pt idx="16">
                  <c:v>44774</c:v>
                </c:pt>
                <c:pt idx="17">
                  <c:v>44805</c:v>
                </c:pt>
              </c:numCache>
            </c:numRef>
          </c:cat>
          <c:val>
            <c:numRef>
              <c:f>Metrics!$K$18:$AB$18</c:f>
            </c:numRef>
          </c:val>
          <c:smooth val="0"/>
          <c:extLst>
            <c:ext xmlns:c16="http://schemas.microsoft.com/office/drawing/2014/chart" uri="{C3380CC4-5D6E-409C-BE32-E72D297353CC}">
              <c16:uniqueId val="{0000000F-0595-475A-B0DF-36D8C303E979}"/>
            </c:ext>
          </c:extLst>
        </c:ser>
        <c:ser>
          <c:idx val="16"/>
          <c:order val="16"/>
          <c:tx>
            <c:strRef>
              <c:f>Metrics!$D$19:$J$19</c:f>
              <c:strCache>
                <c:ptCount val="7"/>
                <c:pt idx="0">
                  <c:v>Diagnostic</c:v>
                </c:pt>
                <c:pt idx="1">
                  <c:v>Diagnostic</c:v>
                </c:pt>
                <c:pt idx="2">
                  <c:v>Diagnostic Tests - Magnetic Resonance Imaging</c:v>
                </c:pt>
                <c:pt idx="3">
                  <c:v>10250 April, May 9636,June 10562, July 11094, August 10793, September 10900, October 11436, November 11849, December 10766, January 11078, February 11179, March 11383</c:v>
                </c:pt>
                <c:pt idx="5">
                  <c:v>Validated</c:v>
                </c:pt>
                <c:pt idx="6">
                  <c:v>Number</c:v>
                </c:pt>
              </c:strCache>
            </c:strRef>
          </c:tx>
          <c:spPr>
            <a:ln w="28575" cap="rnd">
              <a:solidFill>
                <a:schemeClr val="accent5">
                  <a:lumMod val="80000"/>
                  <a:lumOff val="20000"/>
                </a:schemeClr>
              </a:solidFill>
              <a:round/>
            </a:ln>
            <a:effectLst/>
          </c:spPr>
          <c:marker>
            <c:symbol val="circle"/>
            <c:size val="5"/>
            <c:spPr>
              <a:solidFill>
                <a:schemeClr val="accent5">
                  <a:lumMod val="80000"/>
                  <a:lumOff val="20000"/>
                </a:schemeClr>
              </a:solidFill>
              <a:ln w="9525">
                <a:solidFill>
                  <a:schemeClr val="accent5">
                    <a:lumMod val="80000"/>
                    <a:lumOff val="20000"/>
                  </a:schemeClr>
                </a:solidFill>
              </a:ln>
              <a:effectLst/>
            </c:spPr>
          </c:marker>
          <c:cat>
            <c:numRef>
              <c:f>Metrics!$K$2:$AB$2</c:f>
              <c:numCache>
                <c:formatCode>mmm\-yy</c:formatCode>
                <c:ptCount val="18"/>
                <c:pt idx="0">
                  <c:v>44287</c:v>
                </c:pt>
                <c:pt idx="1">
                  <c:v>44317</c:v>
                </c:pt>
                <c:pt idx="2">
                  <c:v>44348</c:v>
                </c:pt>
                <c:pt idx="3">
                  <c:v>44378</c:v>
                </c:pt>
                <c:pt idx="4">
                  <c:v>44409</c:v>
                </c:pt>
                <c:pt idx="5">
                  <c:v>44440</c:v>
                </c:pt>
                <c:pt idx="6">
                  <c:v>44470</c:v>
                </c:pt>
                <c:pt idx="7">
                  <c:v>44501</c:v>
                </c:pt>
                <c:pt idx="8">
                  <c:v>44531</c:v>
                </c:pt>
                <c:pt idx="9">
                  <c:v>44562</c:v>
                </c:pt>
                <c:pt idx="10">
                  <c:v>44593</c:v>
                </c:pt>
                <c:pt idx="11">
                  <c:v>44621</c:v>
                </c:pt>
                <c:pt idx="12">
                  <c:v>44652</c:v>
                </c:pt>
                <c:pt idx="13">
                  <c:v>44682</c:v>
                </c:pt>
                <c:pt idx="14">
                  <c:v>44713</c:v>
                </c:pt>
                <c:pt idx="15">
                  <c:v>44743</c:v>
                </c:pt>
                <c:pt idx="16">
                  <c:v>44774</c:v>
                </c:pt>
                <c:pt idx="17">
                  <c:v>44805</c:v>
                </c:pt>
              </c:numCache>
            </c:numRef>
          </c:cat>
          <c:val>
            <c:numRef>
              <c:f>Metrics!$K$19:$AB$19</c:f>
            </c:numRef>
          </c:val>
          <c:smooth val="0"/>
          <c:extLst>
            <c:ext xmlns:c16="http://schemas.microsoft.com/office/drawing/2014/chart" uri="{C3380CC4-5D6E-409C-BE32-E72D297353CC}">
              <c16:uniqueId val="{00000010-0595-475A-B0DF-36D8C303E979}"/>
            </c:ext>
          </c:extLst>
        </c:ser>
        <c:ser>
          <c:idx val="17"/>
          <c:order val="17"/>
          <c:tx>
            <c:strRef>
              <c:f>Metrics!$D$20:$J$20</c:f>
              <c:strCache>
                <c:ptCount val="7"/>
                <c:pt idx="0">
                  <c:v>Diagnostic</c:v>
                </c:pt>
                <c:pt idx="1">
                  <c:v>Diagnostic</c:v>
                </c:pt>
                <c:pt idx="2">
                  <c:v>Diagnostic Tests - Non-Obstetric Ultrasound</c:v>
                </c:pt>
                <c:pt idx="3">
                  <c:v>2099617679 April, May 18018, June 18652, July 19638, August 18361, September 18765, October 20996, November 22504, December 20525, January 20352, February 19536, March 20544</c:v>
                </c:pt>
                <c:pt idx="5">
                  <c:v>Validated</c:v>
                </c:pt>
                <c:pt idx="6">
                  <c:v>Number</c:v>
                </c:pt>
              </c:strCache>
            </c:strRef>
          </c:tx>
          <c:spPr>
            <a:ln w="28575" cap="rnd">
              <a:solidFill>
                <a:schemeClr val="accent6">
                  <a:lumMod val="80000"/>
                  <a:lumOff val="20000"/>
                </a:schemeClr>
              </a:solidFill>
              <a:round/>
            </a:ln>
            <a:effectLst/>
          </c:spPr>
          <c:marker>
            <c:symbol val="circle"/>
            <c:size val="5"/>
            <c:spPr>
              <a:solidFill>
                <a:schemeClr val="accent6">
                  <a:lumMod val="80000"/>
                  <a:lumOff val="20000"/>
                </a:schemeClr>
              </a:solidFill>
              <a:ln w="9525">
                <a:solidFill>
                  <a:schemeClr val="accent6">
                    <a:lumMod val="80000"/>
                    <a:lumOff val="20000"/>
                  </a:schemeClr>
                </a:solidFill>
              </a:ln>
              <a:effectLst/>
            </c:spPr>
          </c:marker>
          <c:cat>
            <c:numRef>
              <c:f>Metrics!$K$2:$AB$2</c:f>
              <c:numCache>
                <c:formatCode>mmm\-yy</c:formatCode>
                <c:ptCount val="18"/>
                <c:pt idx="0">
                  <c:v>44287</c:v>
                </c:pt>
                <c:pt idx="1">
                  <c:v>44317</c:v>
                </c:pt>
                <c:pt idx="2">
                  <c:v>44348</c:v>
                </c:pt>
                <c:pt idx="3">
                  <c:v>44378</c:v>
                </c:pt>
                <c:pt idx="4">
                  <c:v>44409</c:v>
                </c:pt>
                <c:pt idx="5">
                  <c:v>44440</c:v>
                </c:pt>
                <c:pt idx="6">
                  <c:v>44470</c:v>
                </c:pt>
                <c:pt idx="7">
                  <c:v>44501</c:v>
                </c:pt>
                <c:pt idx="8">
                  <c:v>44531</c:v>
                </c:pt>
                <c:pt idx="9">
                  <c:v>44562</c:v>
                </c:pt>
                <c:pt idx="10">
                  <c:v>44593</c:v>
                </c:pt>
                <c:pt idx="11">
                  <c:v>44621</c:v>
                </c:pt>
                <c:pt idx="12">
                  <c:v>44652</c:v>
                </c:pt>
                <c:pt idx="13">
                  <c:v>44682</c:v>
                </c:pt>
                <c:pt idx="14">
                  <c:v>44713</c:v>
                </c:pt>
                <c:pt idx="15">
                  <c:v>44743</c:v>
                </c:pt>
                <c:pt idx="16">
                  <c:v>44774</c:v>
                </c:pt>
                <c:pt idx="17">
                  <c:v>44805</c:v>
                </c:pt>
              </c:numCache>
            </c:numRef>
          </c:cat>
          <c:val>
            <c:numRef>
              <c:f>Metrics!$K$20:$AB$20</c:f>
            </c:numRef>
          </c:val>
          <c:smooth val="0"/>
          <c:extLst>
            <c:ext xmlns:c16="http://schemas.microsoft.com/office/drawing/2014/chart" uri="{C3380CC4-5D6E-409C-BE32-E72D297353CC}">
              <c16:uniqueId val="{00000011-0595-475A-B0DF-36D8C303E979}"/>
            </c:ext>
          </c:extLst>
        </c:ser>
        <c:ser>
          <c:idx val="18"/>
          <c:order val="18"/>
          <c:tx>
            <c:strRef>
              <c:f>Metrics!$D$21:$J$21</c:f>
              <c:strCache>
                <c:ptCount val="7"/>
                <c:pt idx="0">
                  <c:v>Diagnostic</c:v>
                </c:pt>
                <c:pt idx="1">
                  <c:v>Diagnostic</c:v>
                </c:pt>
                <c:pt idx="2">
                  <c:v>Diagnostic Tests - Cardiology – Echocardiography Waiting list </c:v>
                </c:pt>
                <c:pt idx="3">
                  <c:v>Decrease from April baseline 2504</c:v>
                </c:pt>
                <c:pt idx="4">
                  <c:v>Switch to % modality metrics</c:v>
                </c:pt>
                <c:pt idx="5">
                  <c:v>Validated</c:v>
                </c:pt>
              </c:strCache>
            </c:strRef>
          </c:tx>
          <c:spPr>
            <a:ln w="28575" cap="rnd">
              <a:solidFill>
                <a:schemeClr val="accent1">
                  <a:lumMod val="80000"/>
                </a:schemeClr>
              </a:solidFill>
              <a:round/>
            </a:ln>
            <a:effectLst/>
          </c:spPr>
          <c:marker>
            <c:symbol val="circle"/>
            <c:size val="5"/>
            <c:spPr>
              <a:solidFill>
                <a:schemeClr val="accent1">
                  <a:lumMod val="80000"/>
                </a:schemeClr>
              </a:solidFill>
              <a:ln w="9525">
                <a:solidFill>
                  <a:schemeClr val="accent1">
                    <a:lumMod val="80000"/>
                  </a:schemeClr>
                </a:solidFill>
              </a:ln>
              <a:effectLst/>
            </c:spPr>
          </c:marker>
          <c:cat>
            <c:numRef>
              <c:f>Metrics!$K$2:$AB$2</c:f>
              <c:numCache>
                <c:formatCode>mmm\-yy</c:formatCode>
                <c:ptCount val="18"/>
                <c:pt idx="0">
                  <c:v>44287</c:v>
                </c:pt>
                <c:pt idx="1">
                  <c:v>44317</c:v>
                </c:pt>
                <c:pt idx="2">
                  <c:v>44348</c:v>
                </c:pt>
                <c:pt idx="3">
                  <c:v>44378</c:v>
                </c:pt>
                <c:pt idx="4">
                  <c:v>44409</c:v>
                </c:pt>
                <c:pt idx="5">
                  <c:v>44440</c:v>
                </c:pt>
                <c:pt idx="6">
                  <c:v>44470</c:v>
                </c:pt>
                <c:pt idx="7">
                  <c:v>44501</c:v>
                </c:pt>
                <c:pt idx="8">
                  <c:v>44531</c:v>
                </c:pt>
                <c:pt idx="9">
                  <c:v>44562</c:v>
                </c:pt>
                <c:pt idx="10">
                  <c:v>44593</c:v>
                </c:pt>
                <c:pt idx="11">
                  <c:v>44621</c:v>
                </c:pt>
                <c:pt idx="12">
                  <c:v>44652</c:v>
                </c:pt>
                <c:pt idx="13">
                  <c:v>44682</c:v>
                </c:pt>
                <c:pt idx="14">
                  <c:v>44713</c:v>
                </c:pt>
                <c:pt idx="15">
                  <c:v>44743</c:v>
                </c:pt>
                <c:pt idx="16">
                  <c:v>44774</c:v>
                </c:pt>
                <c:pt idx="17">
                  <c:v>44805</c:v>
                </c:pt>
              </c:numCache>
            </c:numRef>
          </c:cat>
          <c:val>
            <c:numRef>
              <c:f>Metrics!$K$21:$AB$21</c:f>
            </c:numRef>
          </c:val>
          <c:smooth val="0"/>
          <c:extLst>
            <c:ext xmlns:c16="http://schemas.microsoft.com/office/drawing/2014/chart" uri="{C3380CC4-5D6E-409C-BE32-E72D297353CC}">
              <c16:uniqueId val="{00000012-0595-475A-B0DF-36D8C303E979}"/>
            </c:ext>
          </c:extLst>
        </c:ser>
        <c:ser>
          <c:idx val="19"/>
          <c:order val="19"/>
          <c:tx>
            <c:strRef>
              <c:f>Metrics!$D$22:$J$22</c:f>
              <c:strCache>
                <c:ptCount val="7"/>
                <c:pt idx="0">
                  <c:v>Diagnostic</c:v>
                </c:pt>
                <c:pt idx="1">
                  <c:v>Diagnostic</c:v>
                </c:pt>
                <c:pt idx="2">
                  <c:v>Diagnostic Tests - Endoscopy Waiting list</c:v>
                </c:pt>
                <c:pt idx="3">
                  <c:v>Decrease from April baseline 6275</c:v>
                </c:pt>
                <c:pt idx="4">
                  <c:v>Switch to % modality metrics</c:v>
                </c:pt>
                <c:pt idx="5">
                  <c:v>Validated</c:v>
                </c:pt>
              </c:strCache>
            </c:strRef>
          </c:tx>
          <c:spPr>
            <a:ln w="28575" cap="rnd">
              <a:solidFill>
                <a:schemeClr val="accent2">
                  <a:lumMod val="80000"/>
                </a:schemeClr>
              </a:solidFill>
              <a:round/>
            </a:ln>
            <a:effectLst/>
          </c:spPr>
          <c:marker>
            <c:symbol val="circle"/>
            <c:size val="5"/>
            <c:spPr>
              <a:solidFill>
                <a:schemeClr val="accent2">
                  <a:lumMod val="80000"/>
                </a:schemeClr>
              </a:solidFill>
              <a:ln w="9525">
                <a:solidFill>
                  <a:schemeClr val="accent2">
                    <a:lumMod val="80000"/>
                  </a:schemeClr>
                </a:solidFill>
              </a:ln>
              <a:effectLst/>
            </c:spPr>
          </c:marker>
          <c:cat>
            <c:numRef>
              <c:f>Metrics!$K$2:$AB$2</c:f>
              <c:numCache>
                <c:formatCode>mmm\-yy</c:formatCode>
                <c:ptCount val="18"/>
                <c:pt idx="0">
                  <c:v>44287</c:v>
                </c:pt>
                <c:pt idx="1">
                  <c:v>44317</c:v>
                </c:pt>
                <c:pt idx="2">
                  <c:v>44348</c:v>
                </c:pt>
                <c:pt idx="3">
                  <c:v>44378</c:v>
                </c:pt>
                <c:pt idx="4">
                  <c:v>44409</c:v>
                </c:pt>
                <c:pt idx="5">
                  <c:v>44440</c:v>
                </c:pt>
                <c:pt idx="6">
                  <c:v>44470</c:v>
                </c:pt>
                <c:pt idx="7">
                  <c:v>44501</c:v>
                </c:pt>
                <c:pt idx="8">
                  <c:v>44531</c:v>
                </c:pt>
                <c:pt idx="9">
                  <c:v>44562</c:v>
                </c:pt>
                <c:pt idx="10">
                  <c:v>44593</c:v>
                </c:pt>
                <c:pt idx="11">
                  <c:v>44621</c:v>
                </c:pt>
                <c:pt idx="12">
                  <c:v>44652</c:v>
                </c:pt>
                <c:pt idx="13">
                  <c:v>44682</c:v>
                </c:pt>
                <c:pt idx="14">
                  <c:v>44713</c:v>
                </c:pt>
                <c:pt idx="15">
                  <c:v>44743</c:v>
                </c:pt>
                <c:pt idx="16">
                  <c:v>44774</c:v>
                </c:pt>
                <c:pt idx="17">
                  <c:v>44805</c:v>
                </c:pt>
              </c:numCache>
            </c:numRef>
          </c:cat>
          <c:val>
            <c:numRef>
              <c:f>Metrics!$K$22:$AB$22</c:f>
            </c:numRef>
          </c:val>
          <c:smooth val="0"/>
          <c:extLst>
            <c:ext xmlns:c16="http://schemas.microsoft.com/office/drawing/2014/chart" uri="{C3380CC4-5D6E-409C-BE32-E72D297353CC}">
              <c16:uniqueId val="{00000013-0595-475A-B0DF-36D8C303E979}"/>
            </c:ext>
          </c:extLst>
        </c:ser>
        <c:ser>
          <c:idx val="20"/>
          <c:order val="20"/>
          <c:tx>
            <c:strRef>
              <c:f>Metrics!$D$23:$J$23</c:f>
              <c:strCache>
                <c:ptCount val="7"/>
                <c:pt idx="0">
                  <c:v>Diagnostic</c:v>
                </c:pt>
                <c:pt idx="1">
                  <c:v>Diagnostic</c:v>
                </c:pt>
                <c:pt idx="2">
                  <c:v>Diagnostic Tests - Computed Tomography Waiting list</c:v>
                </c:pt>
                <c:pt idx="3">
                  <c:v>Decrease from April baseline 2905</c:v>
                </c:pt>
                <c:pt idx="4">
                  <c:v>Switch to % modality metrics</c:v>
                </c:pt>
                <c:pt idx="5">
                  <c:v>Validated</c:v>
                </c:pt>
              </c:strCache>
            </c:strRef>
          </c:tx>
          <c:spPr>
            <a:ln w="28575" cap="rnd">
              <a:solidFill>
                <a:schemeClr val="accent3">
                  <a:lumMod val="80000"/>
                </a:schemeClr>
              </a:solidFill>
              <a:round/>
            </a:ln>
            <a:effectLst/>
          </c:spPr>
          <c:marker>
            <c:symbol val="circle"/>
            <c:size val="5"/>
            <c:spPr>
              <a:solidFill>
                <a:schemeClr val="accent3">
                  <a:lumMod val="80000"/>
                </a:schemeClr>
              </a:solidFill>
              <a:ln w="9525">
                <a:solidFill>
                  <a:schemeClr val="accent3">
                    <a:lumMod val="80000"/>
                  </a:schemeClr>
                </a:solidFill>
              </a:ln>
              <a:effectLst/>
            </c:spPr>
          </c:marker>
          <c:cat>
            <c:numRef>
              <c:f>Metrics!$K$2:$AB$2</c:f>
              <c:numCache>
                <c:formatCode>mmm\-yy</c:formatCode>
                <c:ptCount val="18"/>
                <c:pt idx="0">
                  <c:v>44287</c:v>
                </c:pt>
                <c:pt idx="1">
                  <c:v>44317</c:v>
                </c:pt>
                <c:pt idx="2">
                  <c:v>44348</c:v>
                </c:pt>
                <c:pt idx="3">
                  <c:v>44378</c:v>
                </c:pt>
                <c:pt idx="4">
                  <c:v>44409</c:v>
                </c:pt>
                <c:pt idx="5">
                  <c:v>44440</c:v>
                </c:pt>
                <c:pt idx="6">
                  <c:v>44470</c:v>
                </c:pt>
                <c:pt idx="7">
                  <c:v>44501</c:v>
                </c:pt>
                <c:pt idx="8">
                  <c:v>44531</c:v>
                </c:pt>
                <c:pt idx="9">
                  <c:v>44562</c:v>
                </c:pt>
                <c:pt idx="10">
                  <c:v>44593</c:v>
                </c:pt>
                <c:pt idx="11">
                  <c:v>44621</c:v>
                </c:pt>
                <c:pt idx="12">
                  <c:v>44652</c:v>
                </c:pt>
                <c:pt idx="13">
                  <c:v>44682</c:v>
                </c:pt>
                <c:pt idx="14">
                  <c:v>44713</c:v>
                </c:pt>
                <c:pt idx="15">
                  <c:v>44743</c:v>
                </c:pt>
                <c:pt idx="16">
                  <c:v>44774</c:v>
                </c:pt>
                <c:pt idx="17">
                  <c:v>44805</c:v>
                </c:pt>
              </c:numCache>
            </c:numRef>
          </c:cat>
          <c:val>
            <c:numRef>
              <c:f>Metrics!$K$23:$AB$23</c:f>
            </c:numRef>
          </c:val>
          <c:smooth val="0"/>
          <c:extLst>
            <c:ext xmlns:c16="http://schemas.microsoft.com/office/drawing/2014/chart" uri="{C3380CC4-5D6E-409C-BE32-E72D297353CC}">
              <c16:uniqueId val="{00000014-0595-475A-B0DF-36D8C303E979}"/>
            </c:ext>
          </c:extLst>
        </c:ser>
        <c:ser>
          <c:idx val="21"/>
          <c:order val="21"/>
          <c:tx>
            <c:strRef>
              <c:f>Metrics!$D$24:$J$24</c:f>
              <c:strCache>
                <c:ptCount val="7"/>
                <c:pt idx="0">
                  <c:v>Diagnostic</c:v>
                </c:pt>
                <c:pt idx="1">
                  <c:v>Diagnostic</c:v>
                </c:pt>
                <c:pt idx="2">
                  <c:v>Diagnostic Tests - Magnetic Resonance Imaging Waiting list</c:v>
                </c:pt>
                <c:pt idx="3">
                  <c:v>Decrease from April baseline 5817</c:v>
                </c:pt>
                <c:pt idx="4">
                  <c:v>Switch to % modality metrics</c:v>
                </c:pt>
                <c:pt idx="5">
                  <c:v>Validated</c:v>
                </c:pt>
              </c:strCache>
            </c:strRef>
          </c:tx>
          <c:spPr>
            <a:ln w="28575" cap="rnd">
              <a:solidFill>
                <a:schemeClr val="accent4">
                  <a:lumMod val="80000"/>
                </a:schemeClr>
              </a:solidFill>
              <a:round/>
            </a:ln>
            <a:effectLst/>
          </c:spPr>
          <c:marker>
            <c:symbol val="circle"/>
            <c:size val="5"/>
            <c:spPr>
              <a:solidFill>
                <a:schemeClr val="accent4">
                  <a:lumMod val="80000"/>
                </a:schemeClr>
              </a:solidFill>
              <a:ln w="9525">
                <a:solidFill>
                  <a:schemeClr val="accent4">
                    <a:lumMod val="80000"/>
                  </a:schemeClr>
                </a:solidFill>
              </a:ln>
              <a:effectLst/>
            </c:spPr>
          </c:marker>
          <c:cat>
            <c:numRef>
              <c:f>Metrics!$K$2:$AB$2</c:f>
              <c:numCache>
                <c:formatCode>mmm\-yy</c:formatCode>
                <c:ptCount val="18"/>
                <c:pt idx="0">
                  <c:v>44287</c:v>
                </c:pt>
                <c:pt idx="1">
                  <c:v>44317</c:v>
                </c:pt>
                <c:pt idx="2">
                  <c:v>44348</c:v>
                </c:pt>
                <c:pt idx="3">
                  <c:v>44378</c:v>
                </c:pt>
                <c:pt idx="4">
                  <c:v>44409</c:v>
                </c:pt>
                <c:pt idx="5">
                  <c:v>44440</c:v>
                </c:pt>
                <c:pt idx="6">
                  <c:v>44470</c:v>
                </c:pt>
                <c:pt idx="7">
                  <c:v>44501</c:v>
                </c:pt>
                <c:pt idx="8">
                  <c:v>44531</c:v>
                </c:pt>
                <c:pt idx="9">
                  <c:v>44562</c:v>
                </c:pt>
                <c:pt idx="10">
                  <c:v>44593</c:v>
                </c:pt>
                <c:pt idx="11">
                  <c:v>44621</c:v>
                </c:pt>
                <c:pt idx="12">
                  <c:v>44652</c:v>
                </c:pt>
                <c:pt idx="13">
                  <c:v>44682</c:v>
                </c:pt>
                <c:pt idx="14">
                  <c:v>44713</c:v>
                </c:pt>
                <c:pt idx="15">
                  <c:v>44743</c:v>
                </c:pt>
                <c:pt idx="16">
                  <c:v>44774</c:v>
                </c:pt>
                <c:pt idx="17">
                  <c:v>44805</c:v>
                </c:pt>
              </c:numCache>
            </c:numRef>
          </c:cat>
          <c:val>
            <c:numRef>
              <c:f>Metrics!$K$24:$AB$24</c:f>
            </c:numRef>
          </c:val>
          <c:smooth val="0"/>
          <c:extLst>
            <c:ext xmlns:c16="http://schemas.microsoft.com/office/drawing/2014/chart" uri="{C3380CC4-5D6E-409C-BE32-E72D297353CC}">
              <c16:uniqueId val="{00000015-0595-475A-B0DF-36D8C303E979}"/>
            </c:ext>
          </c:extLst>
        </c:ser>
        <c:ser>
          <c:idx val="22"/>
          <c:order val="22"/>
          <c:tx>
            <c:strRef>
              <c:f>Metrics!$D$25:$J$25</c:f>
              <c:strCache>
                <c:ptCount val="7"/>
                <c:pt idx="0">
                  <c:v>Diagnostic</c:v>
                </c:pt>
                <c:pt idx="1">
                  <c:v>Diagnostic</c:v>
                </c:pt>
                <c:pt idx="2">
                  <c:v>Diagnostic Tests - Non-Obstetric Ultrasound Waiting list</c:v>
                </c:pt>
                <c:pt idx="3">
                  <c:v>Decrease from April baseline 12002</c:v>
                </c:pt>
                <c:pt idx="4">
                  <c:v>Switch to % modality metrics</c:v>
                </c:pt>
                <c:pt idx="5">
                  <c:v>Validated</c:v>
                </c:pt>
              </c:strCache>
            </c:strRef>
          </c:tx>
          <c:spPr>
            <a:ln w="28575" cap="rnd">
              <a:solidFill>
                <a:schemeClr val="accent5">
                  <a:lumMod val="80000"/>
                </a:schemeClr>
              </a:solidFill>
              <a:round/>
            </a:ln>
            <a:effectLst/>
          </c:spPr>
          <c:marker>
            <c:symbol val="circle"/>
            <c:size val="5"/>
            <c:spPr>
              <a:solidFill>
                <a:schemeClr val="accent5">
                  <a:lumMod val="80000"/>
                </a:schemeClr>
              </a:solidFill>
              <a:ln w="9525">
                <a:solidFill>
                  <a:schemeClr val="accent5">
                    <a:lumMod val="80000"/>
                  </a:schemeClr>
                </a:solidFill>
              </a:ln>
              <a:effectLst/>
            </c:spPr>
          </c:marker>
          <c:cat>
            <c:numRef>
              <c:f>Metrics!$K$2:$AB$2</c:f>
              <c:numCache>
                <c:formatCode>mmm\-yy</c:formatCode>
                <c:ptCount val="18"/>
                <c:pt idx="0">
                  <c:v>44287</c:v>
                </c:pt>
                <c:pt idx="1">
                  <c:v>44317</c:v>
                </c:pt>
                <c:pt idx="2">
                  <c:v>44348</c:v>
                </c:pt>
                <c:pt idx="3">
                  <c:v>44378</c:v>
                </c:pt>
                <c:pt idx="4">
                  <c:v>44409</c:v>
                </c:pt>
                <c:pt idx="5">
                  <c:v>44440</c:v>
                </c:pt>
                <c:pt idx="6">
                  <c:v>44470</c:v>
                </c:pt>
                <c:pt idx="7">
                  <c:v>44501</c:v>
                </c:pt>
                <c:pt idx="8">
                  <c:v>44531</c:v>
                </c:pt>
                <c:pt idx="9">
                  <c:v>44562</c:v>
                </c:pt>
                <c:pt idx="10">
                  <c:v>44593</c:v>
                </c:pt>
                <c:pt idx="11">
                  <c:v>44621</c:v>
                </c:pt>
                <c:pt idx="12">
                  <c:v>44652</c:v>
                </c:pt>
                <c:pt idx="13">
                  <c:v>44682</c:v>
                </c:pt>
                <c:pt idx="14">
                  <c:v>44713</c:v>
                </c:pt>
                <c:pt idx="15">
                  <c:v>44743</c:v>
                </c:pt>
                <c:pt idx="16">
                  <c:v>44774</c:v>
                </c:pt>
                <c:pt idx="17">
                  <c:v>44805</c:v>
                </c:pt>
              </c:numCache>
            </c:numRef>
          </c:cat>
          <c:val>
            <c:numRef>
              <c:f>Metrics!$K$25:$AB$25</c:f>
            </c:numRef>
          </c:val>
          <c:smooth val="0"/>
          <c:extLst>
            <c:ext xmlns:c16="http://schemas.microsoft.com/office/drawing/2014/chart" uri="{C3380CC4-5D6E-409C-BE32-E72D297353CC}">
              <c16:uniqueId val="{00000016-0595-475A-B0DF-36D8C303E979}"/>
            </c:ext>
          </c:extLst>
        </c:ser>
        <c:ser>
          <c:idx val="23"/>
          <c:order val="23"/>
          <c:tx>
            <c:strRef>
              <c:f>Metrics!$D$26:$J$26</c:f>
              <c:strCache>
                <c:ptCount val="7"/>
                <c:pt idx="0">
                  <c:v>Cancer</c:v>
                </c:pt>
                <c:pt idx="1">
                  <c:v>Cancer</c:v>
                </c:pt>
                <c:pt idx="2">
                  <c:v>Cancer referral treatment levels</c:v>
                </c:pt>
                <c:pt idx="3">
                  <c:v>Oct 549, Nov 575, Dec 549, Jan 522, Feb 522, Mar 601</c:v>
                </c:pt>
              </c:strCache>
            </c:strRef>
          </c:tx>
          <c:spPr>
            <a:ln w="28575" cap="rnd">
              <a:solidFill>
                <a:schemeClr val="accent6">
                  <a:lumMod val="80000"/>
                </a:schemeClr>
              </a:solidFill>
              <a:round/>
            </a:ln>
            <a:effectLst/>
          </c:spPr>
          <c:marker>
            <c:symbol val="circle"/>
            <c:size val="5"/>
            <c:spPr>
              <a:solidFill>
                <a:schemeClr val="accent6">
                  <a:lumMod val="80000"/>
                </a:schemeClr>
              </a:solidFill>
              <a:ln w="9525">
                <a:solidFill>
                  <a:schemeClr val="accent6">
                    <a:lumMod val="80000"/>
                  </a:schemeClr>
                </a:solidFill>
              </a:ln>
              <a:effectLst/>
            </c:spPr>
          </c:marker>
          <c:cat>
            <c:numRef>
              <c:f>Metrics!$K$2:$AB$2</c:f>
              <c:numCache>
                <c:formatCode>mmm\-yy</c:formatCode>
                <c:ptCount val="18"/>
                <c:pt idx="0">
                  <c:v>44287</c:v>
                </c:pt>
                <c:pt idx="1">
                  <c:v>44317</c:v>
                </c:pt>
                <c:pt idx="2">
                  <c:v>44348</c:v>
                </c:pt>
                <c:pt idx="3">
                  <c:v>44378</c:v>
                </c:pt>
                <c:pt idx="4">
                  <c:v>44409</c:v>
                </c:pt>
                <c:pt idx="5">
                  <c:v>44440</c:v>
                </c:pt>
                <c:pt idx="6">
                  <c:v>44470</c:v>
                </c:pt>
                <c:pt idx="7">
                  <c:v>44501</c:v>
                </c:pt>
                <c:pt idx="8">
                  <c:v>44531</c:v>
                </c:pt>
                <c:pt idx="9">
                  <c:v>44562</c:v>
                </c:pt>
                <c:pt idx="10">
                  <c:v>44593</c:v>
                </c:pt>
                <c:pt idx="11">
                  <c:v>44621</c:v>
                </c:pt>
                <c:pt idx="12">
                  <c:v>44652</c:v>
                </c:pt>
                <c:pt idx="13">
                  <c:v>44682</c:v>
                </c:pt>
                <c:pt idx="14">
                  <c:v>44713</c:v>
                </c:pt>
                <c:pt idx="15">
                  <c:v>44743</c:v>
                </c:pt>
                <c:pt idx="16">
                  <c:v>44774</c:v>
                </c:pt>
                <c:pt idx="17">
                  <c:v>44805</c:v>
                </c:pt>
              </c:numCache>
            </c:numRef>
          </c:cat>
          <c:val>
            <c:numRef>
              <c:f>Metrics!$K$26:$AB$26</c:f>
            </c:numRef>
          </c:val>
          <c:smooth val="0"/>
          <c:extLst>
            <c:ext xmlns:c16="http://schemas.microsoft.com/office/drawing/2014/chart" uri="{C3380CC4-5D6E-409C-BE32-E72D297353CC}">
              <c16:uniqueId val="{00000017-0595-475A-B0DF-36D8C303E979}"/>
            </c:ext>
          </c:extLst>
        </c:ser>
        <c:ser>
          <c:idx val="24"/>
          <c:order val="24"/>
          <c:tx>
            <c:strRef>
              <c:f>Metrics!$D$27:$J$27</c:f>
              <c:strCache>
                <c:ptCount val="7"/>
                <c:pt idx="0">
                  <c:v>Cancer</c:v>
                </c:pt>
                <c:pt idx="1">
                  <c:v>Cancer</c:v>
                </c:pt>
                <c:pt idx="2">
                  <c:v>Cancer - 63 day backlog</c:v>
                </c:pt>
                <c:pt idx="3">
                  <c:v>569 April, May 657,512 June, July 482, August 477, September  431, October 922, November 892, December 858, January 748, February 615, March 505</c:v>
                </c:pt>
                <c:pt idx="5">
                  <c:v>Validated</c:v>
                </c:pt>
                <c:pt idx="6">
                  <c:v>Number</c:v>
                </c:pt>
              </c:strCache>
            </c:strRef>
          </c:tx>
          <c:spPr>
            <a:ln w="28575" cap="rnd">
              <a:solidFill>
                <a:schemeClr val="accent1">
                  <a:lumMod val="60000"/>
                  <a:lumOff val="40000"/>
                </a:schemeClr>
              </a:solidFill>
              <a:round/>
            </a:ln>
            <a:effectLst/>
          </c:spPr>
          <c:marker>
            <c:symbol val="circle"/>
            <c:size val="5"/>
            <c:spPr>
              <a:solidFill>
                <a:schemeClr val="accent1">
                  <a:lumMod val="60000"/>
                  <a:lumOff val="40000"/>
                </a:schemeClr>
              </a:solidFill>
              <a:ln w="9525">
                <a:solidFill>
                  <a:schemeClr val="accent1">
                    <a:lumMod val="60000"/>
                    <a:lumOff val="40000"/>
                  </a:schemeClr>
                </a:solidFill>
              </a:ln>
              <a:effectLst/>
            </c:spPr>
          </c:marker>
          <c:cat>
            <c:numRef>
              <c:f>Metrics!$K$2:$AB$2</c:f>
              <c:numCache>
                <c:formatCode>mmm\-yy</c:formatCode>
                <c:ptCount val="18"/>
                <c:pt idx="0">
                  <c:v>44287</c:v>
                </c:pt>
                <c:pt idx="1">
                  <c:v>44317</c:v>
                </c:pt>
                <c:pt idx="2">
                  <c:v>44348</c:v>
                </c:pt>
                <c:pt idx="3">
                  <c:v>44378</c:v>
                </c:pt>
                <c:pt idx="4">
                  <c:v>44409</c:v>
                </c:pt>
                <c:pt idx="5">
                  <c:v>44440</c:v>
                </c:pt>
                <c:pt idx="6">
                  <c:v>44470</c:v>
                </c:pt>
                <c:pt idx="7">
                  <c:v>44501</c:v>
                </c:pt>
                <c:pt idx="8">
                  <c:v>44531</c:v>
                </c:pt>
                <c:pt idx="9">
                  <c:v>44562</c:v>
                </c:pt>
                <c:pt idx="10">
                  <c:v>44593</c:v>
                </c:pt>
                <c:pt idx="11">
                  <c:v>44621</c:v>
                </c:pt>
                <c:pt idx="12">
                  <c:v>44652</c:v>
                </c:pt>
                <c:pt idx="13">
                  <c:v>44682</c:v>
                </c:pt>
                <c:pt idx="14">
                  <c:v>44713</c:v>
                </c:pt>
                <c:pt idx="15">
                  <c:v>44743</c:v>
                </c:pt>
                <c:pt idx="16">
                  <c:v>44774</c:v>
                </c:pt>
                <c:pt idx="17">
                  <c:v>44805</c:v>
                </c:pt>
              </c:numCache>
            </c:numRef>
          </c:cat>
          <c:val>
            <c:numRef>
              <c:f>Metrics!$K$27:$AB$27</c:f>
            </c:numRef>
          </c:val>
          <c:smooth val="0"/>
          <c:extLst>
            <c:ext xmlns:c16="http://schemas.microsoft.com/office/drawing/2014/chart" uri="{C3380CC4-5D6E-409C-BE32-E72D297353CC}">
              <c16:uniqueId val="{00000018-0595-475A-B0DF-36D8C303E979}"/>
            </c:ext>
          </c:extLst>
        </c:ser>
        <c:ser>
          <c:idx val="25"/>
          <c:order val="25"/>
          <c:tx>
            <c:strRef>
              <c:f>Metrics!$D$28:$J$28</c:f>
              <c:strCache>
                <c:ptCount val="7"/>
                <c:pt idx="0">
                  <c:v>Cancer</c:v>
                </c:pt>
                <c:pt idx="1">
                  <c:v>Cancer</c:v>
                </c:pt>
                <c:pt idx="2">
                  <c:v>Cancer - Urgent referrals</c:v>
                </c:pt>
                <c:pt idx="3">
                  <c:v>8134 April, May 8134, June 7698, July 7698, August 7698, September 7698, October 7338, November 7687, December 7338, January 6987, February 6987, March 8036</c:v>
                </c:pt>
                <c:pt idx="5">
                  <c:v>Validated</c:v>
                </c:pt>
                <c:pt idx="6">
                  <c:v>Number</c:v>
                </c:pt>
              </c:strCache>
            </c:strRef>
          </c:tx>
          <c:spPr>
            <a:ln w="28575" cap="rnd">
              <a:solidFill>
                <a:schemeClr val="accent2">
                  <a:lumMod val="60000"/>
                  <a:lumOff val="40000"/>
                </a:schemeClr>
              </a:solidFill>
              <a:round/>
            </a:ln>
            <a:effectLst/>
          </c:spPr>
          <c:marker>
            <c:symbol val="circle"/>
            <c:size val="5"/>
            <c:spPr>
              <a:solidFill>
                <a:schemeClr val="accent2">
                  <a:lumMod val="60000"/>
                  <a:lumOff val="40000"/>
                </a:schemeClr>
              </a:solidFill>
              <a:ln w="9525">
                <a:solidFill>
                  <a:schemeClr val="accent2">
                    <a:lumMod val="60000"/>
                    <a:lumOff val="40000"/>
                  </a:schemeClr>
                </a:solidFill>
              </a:ln>
              <a:effectLst/>
            </c:spPr>
          </c:marker>
          <c:cat>
            <c:numRef>
              <c:f>Metrics!$K$2:$AB$2</c:f>
              <c:numCache>
                <c:formatCode>mmm\-yy</c:formatCode>
                <c:ptCount val="18"/>
                <c:pt idx="0">
                  <c:v>44287</c:v>
                </c:pt>
                <c:pt idx="1">
                  <c:v>44317</c:v>
                </c:pt>
                <c:pt idx="2">
                  <c:v>44348</c:v>
                </c:pt>
                <c:pt idx="3">
                  <c:v>44378</c:v>
                </c:pt>
                <c:pt idx="4">
                  <c:v>44409</c:v>
                </c:pt>
                <c:pt idx="5">
                  <c:v>44440</c:v>
                </c:pt>
                <c:pt idx="6">
                  <c:v>44470</c:v>
                </c:pt>
                <c:pt idx="7">
                  <c:v>44501</c:v>
                </c:pt>
                <c:pt idx="8">
                  <c:v>44531</c:v>
                </c:pt>
                <c:pt idx="9">
                  <c:v>44562</c:v>
                </c:pt>
                <c:pt idx="10">
                  <c:v>44593</c:v>
                </c:pt>
                <c:pt idx="11">
                  <c:v>44621</c:v>
                </c:pt>
                <c:pt idx="12">
                  <c:v>44652</c:v>
                </c:pt>
                <c:pt idx="13">
                  <c:v>44682</c:v>
                </c:pt>
                <c:pt idx="14">
                  <c:v>44713</c:v>
                </c:pt>
                <c:pt idx="15">
                  <c:v>44743</c:v>
                </c:pt>
                <c:pt idx="16">
                  <c:v>44774</c:v>
                </c:pt>
                <c:pt idx="17">
                  <c:v>44805</c:v>
                </c:pt>
              </c:numCache>
            </c:numRef>
          </c:cat>
          <c:val>
            <c:numRef>
              <c:f>Metrics!$K$28:$AB$28</c:f>
            </c:numRef>
          </c:val>
          <c:smooth val="0"/>
          <c:extLst>
            <c:ext xmlns:c16="http://schemas.microsoft.com/office/drawing/2014/chart" uri="{C3380CC4-5D6E-409C-BE32-E72D297353CC}">
              <c16:uniqueId val="{00000019-0595-475A-B0DF-36D8C303E979}"/>
            </c:ext>
          </c:extLst>
        </c:ser>
        <c:ser>
          <c:idx val="26"/>
          <c:order val="26"/>
          <c:tx>
            <c:strRef>
              <c:f>Metrics!$D$29:$J$29</c:f>
              <c:strCache>
                <c:ptCount val="7"/>
                <c:pt idx="0">
                  <c:v>Elective </c:v>
                </c:pt>
                <c:pt idx="1">
                  <c:v>Ops Plan</c:v>
                </c:pt>
                <c:pt idx="2">
                  <c:v>Elective daycase activity against 1920 adjusted Baseline</c:v>
                </c:pt>
                <c:pt idx="3">
                  <c:v>106%</c:v>
                </c:pt>
                <c:pt idx="5">
                  <c:v>Validated</c:v>
                </c:pt>
                <c:pt idx="6">
                  <c:v>16237</c:v>
                </c:pt>
              </c:strCache>
            </c:strRef>
          </c:tx>
          <c:spPr>
            <a:ln w="28575" cap="rnd">
              <a:solidFill>
                <a:schemeClr val="accent3">
                  <a:lumMod val="60000"/>
                  <a:lumOff val="40000"/>
                </a:schemeClr>
              </a:solidFill>
              <a:round/>
            </a:ln>
            <a:effectLst/>
          </c:spPr>
          <c:marker>
            <c:symbol val="circle"/>
            <c:size val="5"/>
            <c:spPr>
              <a:solidFill>
                <a:schemeClr val="accent3">
                  <a:lumMod val="60000"/>
                  <a:lumOff val="40000"/>
                </a:schemeClr>
              </a:solidFill>
              <a:ln w="9525">
                <a:solidFill>
                  <a:schemeClr val="accent3">
                    <a:lumMod val="60000"/>
                    <a:lumOff val="40000"/>
                  </a:schemeClr>
                </a:solidFill>
              </a:ln>
              <a:effectLst/>
            </c:spPr>
          </c:marker>
          <c:cat>
            <c:numRef>
              <c:f>Metrics!$K$2:$AB$2</c:f>
              <c:numCache>
                <c:formatCode>mmm\-yy</c:formatCode>
                <c:ptCount val="18"/>
                <c:pt idx="0">
                  <c:v>44287</c:v>
                </c:pt>
                <c:pt idx="1">
                  <c:v>44317</c:v>
                </c:pt>
                <c:pt idx="2">
                  <c:v>44348</c:v>
                </c:pt>
                <c:pt idx="3">
                  <c:v>44378</c:v>
                </c:pt>
                <c:pt idx="4">
                  <c:v>44409</c:v>
                </c:pt>
                <c:pt idx="5">
                  <c:v>44440</c:v>
                </c:pt>
                <c:pt idx="6">
                  <c:v>44470</c:v>
                </c:pt>
                <c:pt idx="7">
                  <c:v>44501</c:v>
                </c:pt>
                <c:pt idx="8">
                  <c:v>44531</c:v>
                </c:pt>
                <c:pt idx="9">
                  <c:v>44562</c:v>
                </c:pt>
                <c:pt idx="10">
                  <c:v>44593</c:v>
                </c:pt>
                <c:pt idx="11">
                  <c:v>44621</c:v>
                </c:pt>
                <c:pt idx="12">
                  <c:v>44652</c:v>
                </c:pt>
                <c:pt idx="13">
                  <c:v>44682</c:v>
                </c:pt>
                <c:pt idx="14">
                  <c:v>44713</c:v>
                </c:pt>
                <c:pt idx="15">
                  <c:v>44743</c:v>
                </c:pt>
                <c:pt idx="16">
                  <c:v>44774</c:v>
                </c:pt>
                <c:pt idx="17">
                  <c:v>44805</c:v>
                </c:pt>
              </c:numCache>
            </c:numRef>
          </c:cat>
          <c:val>
            <c:numRef>
              <c:f>Metrics!$K$29:$AB$29</c:f>
            </c:numRef>
          </c:val>
          <c:smooth val="0"/>
          <c:extLst>
            <c:ext xmlns:c16="http://schemas.microsoft.com/office/drawing/2014/chart" uri="{C3380CC4-5D6E-409C-BE32-E72D297353CC}">
              <c16:uniqueId val="{0000001A-0595-475A-B0DF-36D8C303E979}"/>
            </c:ext>
          </c:extLst>
        </c:ser>
        <c:ser>
          <c:idx val="27"/>
          <c:order val="27"/>
          <c:tx>
            <c:strRef>
              <c:f>Metrics!$D$30:$J$30</c:f>
              <c:strCache>
                <c:ptCount val="7"/>
                <c:pt idx="0">
                  <c:v>Elective </c:v>
                </c:pt>
                <c:pt idx="1">
                  <c:v>Ops Plan</c:v>
                </c:pt>
                <c:pt idx="2">
                  <c:v>Elective ordinary admissions against 1920 adjusted Baseline</c:v>
                </c:pt>
                <c:pt idx="3">
                  <c:v>104%</c:v>
                </c:pt>
                <c:pt idx="5">
                  <c:v>Validated</c:v>
                </c:pt>
                <c:pt idx="6">
                  <c:v>1944</c:v>
                </c:pt>
              </c:strCache>
            </c:strRef>
          </c:tx>
          <c:spPr>
            <a:ln w="28575" cap="rnd">
              <a:solidFill>
                <a:schemeClr val="accent4">
                  <a:lumMod val="60000"/>
                  <a:lumOff val="40000"/>
                </a:schemeClr>
              </a:solidFill>
              <a:round/>
            </a:ln>
            <a:effectLst/>
          </c:spPr>
          <c:marker>
            <c:symbol val="circle"/>
            <c:size val="5"/>
            <c:spPr>
              <a:solidFill>
                <a:schemeClr val="accent4">
                  <a:lumMod val="60000"/>
                  <a:lumOff val="40000"/>
                </a:schemeClr>
              </a:solidFill>
              <a:ln w="9525">
                <a:solidFill>
                  <a:schemeClr val="accent4">
                    <a:lumMod val="60000"/>
                    <a:lumOff val="40000"/>
                  </a:schemeClr>
                </a:solidFill>
              </a:ln>
              <a:effectLst/>
            </c:spPr>
          </c:marker>
          <c:cat>
            <c:numRef>
              <c:f>Metrics!$K$2:$AB$2</c:f>
              <c:numCache>
                <c:formatCode>mmm\-yy</c:formatCode>
                <c:ptCount val="18"/>
                <c:pt idx="0">
                  <c:v>44287</c:v>
                </c:pt>
                <c:pt idx="1">
                  <c:v>44317</c:v>
                </c:pt>
                <c:pt idx="2">
                  <c:v>44348</c:v>
                </c:pt>
                <c:pt idx="3">
                  <c:v>44378</c:v>
                </c:pt>
                <c:pt idx="4">
                  <c:v>44409</c:v>
                </c:pt>
                <c:pt idx="5">
                  <c:v>44440</c:v>
                </c:pt>
                <c:pt idx="6">
                  <c:v>44470</c:v>
                </c:pt>
                <c:pt idx="7">
                  <c:v>44501</c:v>
                </c:pt>
                <c:pt idx="8">
                  <c:v>44531</c:v>
                </c:pt>
                <c:pt idx="9">
                  <c:v>44562</c:v>
                </c:pt>
                <c:pt idx="10">
                  <c:v>44593</c:v>
                </c:pt>
                <c:pt idx="11">
                  <c:v>44621</c:v>
                </c:pt>
                <c:pt idx="12">
                  <c:v>44652</c:v>
                </c:pt>
                <c:pt idx="13">
                  <c:v>44682</c:v>
                </c:pt>
                <c:pt idx="14">
                  <c:v>44713</c:v>
                </c:pt>
                <c:pt idx="15">
                  <c:v>44743</c:v>
                </c:pt>
                <c:pt idx="16">
                  <c:v>44774</c:v>
                </c:pt>
                <c:pt idx="17">
                  <c:v>44805</c:v>
                </c:pt>
              </c:numCache>
            </c:numRef>
          </c:cat>
          <c:val>
            <c:numRef>
              <c:f>Metrics!$K$30:$AB$30</c:f>
            </c:numRef>
          </c:val>
          <c:smooth val="0"/>
          <c:extLst>
            <c:ext xmlns:c16="http://schemas.microsoft.com/office/drawing/2014/chart" uri="{C3380CC4-5D6E-409C-BE32-E72D297353CC}">
              <c16:uniqueId val="{0000001B-0595-475A-B0DF-36D8C303E979}"/>
            </c:ext>
          </c:extLst>
        </c:ser>
        <c:ser>
          <c:idx val="28"/>
          <c:order val="28"/>
          <c:tx>
            <c:strRef>
              <c:f>Metrics!$D$31:$J$31</c:f>
              <c:strCache>
                <c:ptCount val="7"/>
                <c:pt idx="0">
                  <c:v>Elective </c:v>
                </c:pt>
                <c:pt idx="1">
                  <c:v>OP</c:v>
                </c:pt>
                <c:pt idx="2">
                  <c:v>Outpatient First (consultant-led) against 19/20 adjusted Baseline</c:v>
                </c:pt>
                <c:pt idx="3">
                  <c:v>112%</c:v>
                </c:pt>
                <c:pt idx="5">
                  <c:v>Validated</c:v>
                </c:pt>
                <c:pt idx="6">
                  <c:v>Number</c:v>
                </c:pt>
              </c:strCache>
            </c:strRef>
          </c:tx>
          <c:spPr>
            <a:ln w="28575" cap="rnd">
              <a:solidFill>
                <a:schemeClr val="accent5">
                  <a:lumMod val="60000"/>
                  <a:lumOff val="40000"/>
                </a:schemeClr>
              </a:solidFill>
              <a:round/>
            </a:ln>
            <a:effectLst/>
          </c:spPr>
          <c:marker>
            <c:symbol val="circle"/>
            <c:size val="5"/>
            <c:spPr>
              <a:solidFill>
                <a:schemeClr val="accent5">
                  <a:lumMod val="60000"/>
                  <a:lumOff val="40000"/>
                </a:schemeClr>
              </a:solidFill>
              <a:ln w="9525">
                <a:solidFill>
                  <a:schemeClr val="accent5">
                    <a:lumMod val="60000"/>
                    <a:lumOff val="40000"/>
                  </a:schemeClr>
                </a:solidFill>
              </a:ln>
              <a:effectLst/>
            </c:spPr>
          </c:marker>
          <c:cat>
            <c:numRef>
              <c:f>Metrics!$K$2:$AB$2</c:f>
              <c:numCache>
                <c:formatCode>mmm\-yy</c:formatCode>
                <c:ptCount val="18"/>
                <c:pt idx="0">
                  <c:v>44287</c:v>
                </c:pt>
                <c:pt idx="1">
                  <c:v>44317</c:v>
                </c:pt>
                <c:pt idx="2">
                  <c:v>44348</c:v>
                </c:pt>
                <c:pt idx="3">
                  <c:v>44378</c:v>
                </c:pt>
                <c:pt idx="4">
                  <c:v>44409</c:v>
                </c:pt>
                <c:pt idx="5">
                  <c:v>44440</c:v>
                </c:pt>
                <c:pt idx="6">
                  <c:v>44470</c:v>
                </c:pt>
                <c:pt idx="7">
                  <c:v>44501</c:v>
                </c:pt>
                <c:pt idx="8">
                  <c:v>44531</c:v>
                </c:pt>
                <c:pt idx="9">
                  <c:v>44562</c:v>
                </c:pt>
                <c:pt idx="10">
                  <c:v>44593</c:v>
                </c:pt>
                <c:pt idx="11">
                  <c:v>44621</c:v>
                </c:pt>
                <c:pt idx="12">
                  <c:v>44652</c:v>
                </c:pt>
                <c:pt idx="13">
                  <c:v>44682</c:v>
                </c:pt>
                <c:pt idx="14">
                  <c:v>44713</c:v>
                </c:pt>
                <c:pt idx="15">
                  <c:v>44743</c:v>
                </c:pt>
                <c:pt idx="16">
                  <c:v>44774</c:v>
                </c:pt>
                <c:pt idx="17">
                  <c:v>44805</c:v>
                </c:pt>
              </c:numCache>
            </c:numRef>
          </c:cat>
          <c:val>
            <c:numRef>
              <c:f>Metrics!$K$31:$AB$31</c:f>
            </c:numRef>
          </c:val>
          <c:smooth val="0"/>
          <c:extLst>
            <c:ext xmlns:c16="http://schemas.microsoft.com/office/drawing/2014/chart" uri="{C3380CC4-5D6E-409C-BE32-E72D297353CC}">
              <c16:uniqueId val="{0000001C-0595-475A-B0DF-36D8C303E979}"/>
            </c:ext>
          </c:extLst>
        </c:ser>
        <c:ser>
          <c:idx val="29"/>
          <c:order val="29"/>
          <c:tx>
            <c:strRef>
              <c:f>Metrics!$D$32:$J$32</c:f>
              <c:strCache>
                <c:ptCount val="7"/>
                <c:pt idx="0">
                  <c:v>Elective </c:v>
                </c:pt>
                <c:pt idx="1">
                  <c:v>OP</c:v>
                </c:pt>
                <c:pt idx="2">
                  <c:v>Outpatient Follow up (consultant-led) against 19/20 adjusted Baseline</c:v>
                </c:pt>
                <c:pt idx="3">
                  <c:v>95%</c:v>
                </c:pt>
                <c:pt idx="5">
                  <c:v>Validated</c:v>
                </c:pt>
                <c:pt idx="6">
                  <c:v>Number</c:v>
                </c:pt>
              </c:strCache>
            </c:strRef>
          </c:tx>
          <c:spPr>
            <a:ln w="28575" cap="rnd">
              <a:solidFill>
                <a:schemeClr val="accent6">
                  <a:lumMod val="60000"/>
                  <a:lumOff val="40000"/>
                </a:schemeClr>
              </a:solidFill>
              <a:round/>
            </a:ln>
            <a:effectLst/>
          </c:spPr>
          <c:marker>
            <c:symbol val="circle"/>
            <c:size val="5"/>
            <c:spPr>
              <a:solidFill>
                <a:schemeClr val="accent6">
                  <a:lumMod val="60000"/>
                  <a:lumOff val="40000"/>
                </a:schemeClr>
              </a:solidFill>
              <a:ln w="9525">
                <a:solidFill>
                  <a:schemeClr val="accent6">
                    <a:lumMod val="60000"/>
                    <a:lumOff val="40000"/>
                  </a:schemeClr>
                </a:solidFill>
              </a:ln>
              <a:effectLst/>
            </c:spPr>
          </c:marker>
          <c:cat>
            <c:numRef>
              <c:f>Metrics!$K$2:$AB$2</c:f>
              <c:numCache>
                <c:formatCode>mmm\-yy</c:formatCode>
                <c:ptCount val="18"/>
                <c:pt idx="0">
                  <c:v>44287</c:v>
                </c:pt>
                <c:pt idx="1">
                  <c:v>44317</c:v>
                </c:pt>
                <c:pt idx="2">
                  <c:v>44348</c:v>
                </c:pt>
                <c:pt idx="3">
                  <c:v>44378</c:v>
                </c:pt>
                <c:pt idx="4">
                  <c:v>44409</c:v>
                </c:pt>
                <c:pt idx="5">
                  <c:v>44440</c:v>
                </c:pt>
                <c:pt idx="6">
                  <c:v>44470</c:v>
                </c:pt>
                <c:pt idx="7">
                  <c:v>44501</c:v>
                </c:pt>
                <c:pt idx="8">
                  <c:v>44531</c:v>
                </c:pt>
                <c:pt idx="9">
                  <c:v>44562</c:v>
                </c:pt>
                <c:pt idx="10">
                  <c:v>44593</c:v>
                </c:pt>
                <c:pt idx="11">
                  <c:v>44621</c:v>
                </c:pt>
                <c:pt idx="12">
                  <c:v>44652</c:v>
                </c:pt>
                <c:pt idx="13">
                  <c:v>44682</c:v>
                </c:pt>
                <c:pt idx="14">
                  <c:v>44713</c:v>
                </c:pt>
                <c:pt idx="15">
                  <c:v>44743</c:v>
                </c:pt>
                <c:pt idx="16">
                  <c:v>44774</c:v>
                </c:pt>
                <c:pt idx="17">
                  <c:v>44805</c:v>
                </c:pt>
              </c:numCache>
            </c:numRef>
          </c:cat>
          <c:val>
            <c:numRef>
              <c:f>Metrics!$K$32:$AB$32</c:f>
            </c:numRef>
          </c:val>
          <c:smooth val="0"/>
          <c:extLst>
            <c:ext xmlns:c16="http://schemas.microsoft.com/office/drawing/2014/chart" uri="{C3380CC4-5D6E-409C-BE32-E72D297353CC}">
              <c16:uniqueId val="{0000001D-0595-475A-B0DF-36D8C303E979}"/>
            </c:ext>
          </c:extLst>
        </c:ser>
        <c:ser>
          <c:idx val="30"/>
          <c:order val="30"/>
          <c:tx>
            <c:strRef>
              <c:f>Metrics!$D$33:$J$33</c:f>
              <c:strCache>
                <c:ptCount val="7"/>
                <c:pt idx="0">
                  <c:v>Elective </c:v>
                </c:pt>
                <c:pt idx="1">
                  <c:v>Waiting List </c:v>
                </c:pt>
                <c:pt idx="2">
                  <c:v>Overall size of waiting list </c:v>
                </c:pt>
                <c:pt idx="3">
                  <c:v>210,498</c:v>
                </c:pt>
                <c:pt idx="5">
                  <c:v>Validated</c:v>
                </c:pt>
                <c:pt idx="6">
                  <c:v>Number</c:v>
                </c:pt>
              </c:strCache>
            </c:strRef>
          </c:tx>
          <c:spPr>
            <a:ln w="28575" cap="rnd">
              <a:solidFill>
                <a:schemeClr val="accent1">
                  <a:lumMod val="50000"/>
                </a:schemeClr>
              </a:solidFill>
              <a:round/>
            </a:ln>
            <a:effectLst/>
          </c:spPr>
          <c:marker>
            <c:symbol val="none"/>
          </c:marker>
          <c:cat>
            <c:numRef>
              <c:f>Metrics!$K$2:$AB$2</c:f>
              <c:numCache>
                <c:formatCode>mmm\-yy</c:formatCode>
                <c:ptCount val="18"/>
                <c:pt idx="0">
                  <c:v>44287</c:v>
                </c:pt>
                <c:pt idx="1">
                  <c:v>44317</c:v>
                </c:pt>
                <c:pt idx="2">
                  <c:v>44348</c:v>
                </c:pt>
                <c:pt idx="3">
                  <c:v>44378</c:v>
                </c:pt>
                <c:pt idx="4">
                  <c:v>44409</c:v>
                </c:pt>
                <c:pt idx="5">
                  <c:v>44440</c:v>
                </c:pt>
                <c:pt idx="6">
                  <c:v>44470</c:v>
                </c:pt>
                <c:pt idx="7">
                  <c:v>44501</c:v>
                </c:pt>
                <c:pt idx="8">
                  <c:v>44531</c:v>
                </c:pt>
                <c:pt idx="9">
                  <c:v>44562</c:v>
                </c:pt>
                <c:pt idx="10">
                  <c:v>44593</c:v>
                </c:pt>
                <c:pt idx="11">
                  <c:v>44621</c:v>
                </c:pt>
                <c:pt idx="12">
                  <c:v>44652</c:v>
                </c:pt>
                <c:pt idx="13">
                  <c:v>44682</c:v>
                </c:pt>
                <c:pt idx="14">
                  <c:v>44713</c:v>
                </c:pt>
                <c:pt idx="15">
                  <c:v>44743</c:v>
                </c:pt>
                <c:pt idx="16">
                  <c:v>44774</c:v>
                </c:pt>
                <c:pt idx="17">
                  <c:v>44805</c:v>
                </c:pt>
              </c:numCache>
            </c:numRef>
          </c:cat>
          <c:val>
            <c:numRef>
              <c:f>Metrics!$K$33:$AB$33</c:f>
              <c:numCache>
                <c:formatCode>#,##0</c:formatCode>
                <c:ptCount val="18"/>
                <c:pt idx="0">
                  <c:v>165210</c:v>
                </c:pt>
                <c:pt idx="1">
                  <c:v>171279</c:v>
                </c:pt>
                <c:pt idx="2">
                  <c:v>179753</c:v>
                </c:pt>
                <c:pt idx="3">
                  <c:v>184275</c:v>
                </c:pt>
                <c:pt idx="4">
                  <c:v>191480</c:v>
                </c:pt>
                <c:pt idx="5">
                  <c:v>194931</c:v>
                </c:pt>
                <c:pt idx="6">
                  <c:v>200617</c:v>
                </c:pt>
                <c:pt idx="7">
                  <c:v>204261</c:v>
                </c:pt>
                <c:pt idx="8">
                  <c:v>205657</c:v>
                </c:pt>
                <c:pt idx="9">
                  <c:v>206257</c:v>
                </c:pt>
                <c:pt idx="10">
                  <c:v>210300</c:v>
                </c:pt>
                <c:pt idx="11">
                  <c:v>215022</c:v>
                </c:pt>
                <c:pt idx="12" formatCode="_-\ #,##0_-;\-* #,##0_-;_-\ &quot;-&quot;??_-;_-@_-">
                  <c:v>219888</c:v>
                </c:pt>
                <c:pt idx="13" formatCode="_-\ #,##0_-;\-* #,##0_-;_-\ &quot;-&quot;??_-;_-@_-">
                  <c:v>227075</c:v>
                </c:pt>
                <c:pt idx="14" formatCode="_-\ #,##0_-;\-* #,##0_-;_-\ &quot;-&quot;??_-;_-@_-">
                  <c:v>231520</c:v>
                </c:pt>
                <c:pt idx="15" formatCode="_-\ #,##0_-;\-* #,##0_-;_-\ &quot;-&quot;??_-;_-@_-">
                  <c:v>237660</c:v>
                </c:pt>
                <c:pt idx="16" formatCode="_-\ #,##0_-;\-* #,##0_-;_-\ &quot;-&quot;??_-;_-@_-">
                  <c:v>246952</c:v>
                </c:pt>
                <c:pt idx="17" formatCode="_-\ #,##0_-;\-* #,##0_-;_-\ &quot;-&quot;??_-;_-@_-">
                  <c:v>249554</c:v>
                </c:pt>
              </c:numCache>
            </c:numRef>
          </c:val>
          <c:smooth val="0"/>
          <c:extLst>
            <c:ext xmlns:c16="http://schemas.microsoft.com/office/drawing/2014/chart" uri="{C3380CC4-5D6E-409C-BE32-E72D297353CC}">
              <c16:uniqueId val="{0000001E-0595-475A-B0DF-36D8C303E979}"/>
            </c:ext>
          </c:extLst>
        </c:ser>
        <c:dLbls>
          <c:showLegendKey val="0"/>
          <c:showVal val="0"/>
          <c:showCatName val="0"/>
          <c:showSerName val="0"/>
          <c:showPercent val="0"/>
          <c:showBubbleSize val="0"/>
        </c:dLbls>
        <c:smooth val="0"/>
        <c:axId val="957631983"/>
        <c:axId val="957630319"/>
      </c:lineChart>
      <c:dateAx>
        <c:axId val="957631983"/>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57630319"/>
        <c:crosses val="autoZero"/>
        <c:auto val="1"/>
        <c:lblOffset val="100"/>
        <c:baseTimeUnit val="months"/>
      </c:dateAx>
      <c:valAx>
        <c:axId val="95763031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576319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4F7DB39E-C8D0-42BD-BB68-281E18C3AAEE}" type="datetimeFigureOut">
              <a:rPr lang="en-GB" smtClean="0"/>
              <a:t>13/06/23</a:t>
            </a:fld>
            <a:endParaRPr lang="en-GB" dirty="0"/>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DE1A67A8-FA7D-4D12-BCD0-58DBEFABDF3E}" type="slidenum">
              <a:rPr lang="en-GB" smtClean="0"/>
              <a:t>‹#›</a:t>
            </a:fld>
            <a:endParaRPr lang="en-GB" dirty="0"/>
          </a:p>
        </p:txBody>
      </p:sp>
    </p:spTree>
    <p:extLst>
      <p:ext uri="{BB962C8B-B14F-4D97-AF65-F5344CB8AC3E}">
        <p14:creationId xmlns:p14="http://schemas.microsoft.com/office/powerpoint/2010/main" val="22112451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BF6BFEC9-5A8C-4817-8B8F-59A3F3EB2ECC}" type="datetimeFigureOut">
              <a:rPr lang="en-GB" smtClean="0"/>
              <a:t>13/06/23</a:t>
            </a:fld>
            <a:endParaRPr lang="en-GB"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73BD2CB2-BBBF-4505-BB0A-F6BB45720F16}" type="slidenum">
              <a:rPr lang="en-GB" smtClean="0"/>
              <a:t>‹#›</a:t>
            </a:fld>
            <a:endParaRPr lang="en-GB" dirty="0"/>
          </a:p>
        </p:txBody>
      </p:sp>
    </p:spTree>
    <p:extLst>
      <p:ext uri="{BB962C8B-B14F-4D97-AF65-F5344CB8AC3E}">
        <p14:creationId xmlns:p14="http://schemas.microsoft.com/office/powerpoint/2010/main" val="96179528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BD2CB2-BBBF-4505-BB0A-F6BB45720F16}" type="slidenum">
              <a:rPr lang="en-GB" smtClean="0"/>
              <a:t>13</a:t>
            </a:fld>
            <a:endParaRPr lang="en-GB" dirty="0"/>
          </a:p>
        </p:txBody>
      </p:sp>
    </p:spTree>
    <p:extLst>
      <p:ext uri="{BB962C8B-B14F-4D97-AF65-F5344CB8AC3E}">
        <p14:creationId xmlns:p14="http://schemas.microsoft.com/office/powerpoint/2010/main" val="14256834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heet (NW London ICS)">
    <p:spTree>
      <p:nvGrpSpPr>
        <p:cNvPr id="1" name=""/>
        <p:cNvGrpSpPr/>
        <p:nvPr/>
      </p:nvGrpSpPr>
      <p:grpSpPr>
        <a:xfrm>
          <a:off x="0" y="0"/>
          <a:ext cx="0" cy="0"/>
          <a:chOff x="0" y="0"/>
          <a:chExt cx="0" cy="0"/>
        </a:xfrm>
      </p:grpSpPr>
      <p:sp>
        <p:nvSpPr>
          <p:cNvPr id="7" name="Rectangle 6"/>
          <p:cNvSpPr/>
          <p:nvPr userDrawn="1"/>
        </p:nvSpPr>
        <p:spPr>
          <a:xfrm>
            <a:off x="0" y="1080120"/>
            <a:ext cx="12192000" cy="5805264"/>
          </a:xfrm>
          <a:prstGeom prst="rect">
            <a:avLst/>
          </a:prstGeom>
          <a:solidFill>
            <a:srgbClr val="4B429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cxnSp>
        <p:nvCxnSpPr>
          <p:cNvPr id="26" name="Straight Connector 25"/>
          <p:cNvCxnSpPr/>
          <p:nvPr userDrawn="1"/>
        </p:nvCxnSpPr>
        <p:spPr>
          <a:xfrm flipV="1">
            <a:off x="3875" y="988048"/>
            <a:ext cx="2952328" cy="4173"/>
          </a:xfrm>
          <a:prstGeom prst="line">
            <a:avLst/>
          </a:prstGeom>
          <a:ln w="76200">
            <a:solidFill>
              <a:srgbClr val="F9A50E"/>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flipV="1">
            <a:off x="3100219" y="985962"/>
            <a:ext cx="2952328" cy="4173"/>
          </a:xfrm>
          <a:prstGeom prst="line">
            <a:avLst/>
          </a:prstGeom>
          <a:ln w="76200">
            <a:solidFill>
              <a:srgbClr val="F24678"/>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flipV="1">
            <a:off x="6196561" y="985962"/>
            <a:ext cx="2952328" cy="4173"/>
          </a:xfrm>
          <a:prstGeom prst="line">
            <a:avLst/>
          </a:prstGeom>
          <a:ln w="76200">
            <a:solidFill>
              <a:srgbClr val="853E9A"/>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flipV="1">
            <a:off x="9264352" y="983876"/>
            <a:ext cx="2952328" cy="4173"/>
          </a:xfrm>
          <a:prstGeom prst="line">
            <a:avLst/>
          </a:prstGeom>
          <a:ln w="76200">
            <a:solidFill>
              <a:srgbClr val="2A90C0"/>
            </a:solidFill>
          </a:ln>
        </p:spPr>
        <p:style>
          <a:lnRef idx="1">
            <a:schemeClr val="accent1"/>
          </a:lnRef>
          <a:fillRef idx="0">
            <a:schemeClr val="accent1"/>
          </a:fillRef>
          <a:effectRef idx="0">
            <a:schemeClr val="accent1"/>
          </a:effectRef>
          <a:fontRef idx="minor">
            <a:schemeClr val="tx1"/>
          </a:fontRef>
        </p:style>
      </p:cxnSp>
      <p:pic>
        <p:nvPicPr>
          <p:cNvPr id="33" name="Picture 32" descr="C:\Users\abrjes\AppData\Local\Microsoft\Windows\INetCache\Content.Outlook\JXQ15T3X\NWL-ICS-logo-high-res.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40418" y="87479"/>
            <a:ext cx="2233639" cy="744546"/>
          </a:xfrm>
          <a:prstGeom prst="rect">
            <a:avLst/>
          </a:prstGeom>
          <a:noFill/>
          <a:ln>
            <a:noFill/>
          </a:ln>
        </p:spPr>
      </p:pic>
    </p:spTree>
    <p:extLst>
      <p:ext uri="{BB962C8B-B14F-4D97-AF65-F5344CB8AC3E}">
        <p14:creationId xmlns:p14="http://schemas.microsoft.com/office/powerpoint/2010/main" val="22420595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NW London ICS)">
    <p:spTree>
      <p:nvGrpSpPr>
        <p:cNvPr id="1" name=""/>
        <p:cNvGrpSpPr/>
        <p:nvPr/>
      </p:nvGrpSpPr>
      <p:grpSpPr>
        <a:xfrm>
          <a:off x="0" y="0"/>
          <a:ext cx="0" cy="0"/>
          <a:chOff x="0" y="0"/>
          <a:chExt cx="0" cy="0"/>
        </a:xfrm>
      </p:grpSpPr>
      <p:sp>
        <p:nvSpPr>
          <p:cNvPr id="7" name="Rectangle 6"/>
          <p:cNvSpPr/>
          <p:nvPr userDrawn="1"/>
        </p:nvSpPr>
        <p:spPr>
          <a:xfrm>
            <a:off x="0" y="1080120"/>
            <a:ext cx="12192000" cy="5805264"/>
          </a:xfrm>
          <a:prstGeom prst="rect">
            <a:avLst/>
          </a:prstGeom>
          <a:solidFill>
            <a:srgbClr val="4B429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sp>
        <p:nvSpPr>
          <p:cNvPr id="2" name="Title 1"/>
          <p:cNvSpPr>
            <a:spLocks noGrp="1"/>
          </p:cNvSpPr>
          <p:nvPr>
            <p:ph type="ctrTitle"/>
          </p:nvPr>
        </p:nvSpPr>
        <p:spPr>
          <a:xfrm>
            <a:off x="1524000" y="2202483"/>
            <a:ext cx="9144000" cy="2387600"/>
          </a:xfrm>
        </p:spPr>
        <p:txBody>
          <a:bodyPr anchor="b"/>
          <a:lstStyle>
            <a:lvl1pPr algn="ctr">
              <a:defRPr sz="6000">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524000" y="4682158"/>
            <a:ext cx="9144000" cy="90708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endParaRPr lang="en-GB" dirty="0"/>
          </a:p>
        </p:txBody>
      </p:sp>
      <p:cxnSp>
        <p:nvCxnSpPr>
          <p:cNvPr id="26" name="Straight Connector 25"/>
          <p:cNvCxnSpPr/>
          <p:nvPr userDrawn="1"/>
        </p:nvCxnSpPr>
        <p:spPr>
          <a:xfrm flipV="1">
            <a:off x="3875" y="988048"/>
            <a:ext cx="2952328" cy="4173"/>
          </a:xfrm>
          <a:prstGeom prst="line">
            <a:avLst/>
          </a:prstGeom>
          <a:ln w="76200">
            <a:solidFill>
              <a:srgbClr val="F9A50E"/>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flipV="1">
            <a:off x="3100219" y="985962"/>
            <a:ext cx="2952328" cy="4173"/>
          </a:xfrm>
          <a:prstGeom prst="line">
            <a:avLst/>
          </a:prstGeom>
          <a:ln w="76200">
            <a:solidFill>
              <a:srgbClr val="F24678"/>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flipV="1">
            <a:off x="6196561" y="985962"/>
            <a:ext cx="2952328" cy="4173"/>
          </a:xfrm>
          <a:prstGeom prst="line">
            <a:avLst/>
          </a:prstGeom>
          <a:ln w="76200">
            <a:solidFill>
              <a:srgbClr val="853E9A"/>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flipV="1">
            <a:off x="9264352" y="983876"/>
            <a:ext cx="2952328" cy="4173"/>
          </a:xfrm>
          <a:prstGeom prst="line">
            <a:avLst/>
          </a:prstGeom>
          <a:ln w="76200">
            <a:solidFill>
              <a:srgbClr val="2A90C0"/>
            </a:solidFill>
          </a:ln>
        </p:spPr>
        <p:style>
          <a:lnRef idx="1">
            <a:schemeClr val="accent1"/>
          </a:lnRef>
          <a:fillRef idx="0">
            <a:schemeClr val="accent1"/>
          </a:fillRef>
          <a:effectRef idx="0">
            <a:schemeClr val="accent1"/>
          </a:effectRef>
          <a:fontRef idx="minor">
            <a:schemeClr val="tx1"/>
          </a:fontRef>
        </p:style>
      </p:cxnSp>
      <p:pic>
        <p:nvPicPr>
          <p:cNvPr id="33" name="Picture 32" descr="C:\Users\abrjes\AppData\Local\Microsoft\Windows\INetCache\Content.Outlook\JXQ15T3X\NWL-ICS-logo-high-res.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40418" y="87479"/>
            <a:ext cx="2233639" cy="744546"/>
          </a:xfrm>
          <a:prstGeom prst="rect">
            <a:avLst/>
          </a:prstGeom>
          <a:noFill/>
          <a:ln>
            <a:noFill/>
          </a:ln>
        </p:spPr>
      </p:pic>
    </p:spTree>
    <p:extLst>
      <p:ext uri="{BB962C8B-B14F-4D97-AF65-F5344CB8AC3E}">
        <p14:creationId xmlns:p14="http://schemas.microsoft.com/office/powerpoint/2010/main" val="19112773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tandard slide title and text ">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989" y="1397238"/>
            <a:ext cx="11386643" cy="4480034"/>
          </a:xfrm>
        </p:spPr>
        <p:txBody>
          <a:bodyPr>
            <a:normAutofit/>
          </a:bodyPr>
          <a:lstStyle>
            <a:lvl1pPr marL="90488" indent="-90488">
              <a:buClr>
                <a:srgbClr val="7030A0"/>
              </a:buClr>
              <a:defRPr sz="1600"/>
            </a:lvl1pPr>
            <a:lvl2pPr marL="269875" indent="-138113">
              <a:buClr>
                <a:srgbClr val="7030A0"/>
              </a:buClr>
              <a:buFont typeface="Arial" panose="020B0604020202020204" pitchFamily="34" charset="0"/>
              <a:buChar char="-"/>
              <a:defRPr sz="1600"/>
            </a:lvl2pPr>
            <a:lvl3pPr marL="447675" indent="-177800">
              <a:buClr>
                <a:srgbClr val="7030A0"/>
              </a:buClr>
              <a:buFont typeface="Arial" panose="020B0604020202020204" pitchFamily="34" charset="0"/>
              <a:buChar char="."/>
              <a:defRPr sz="1600"/>
            </a:lvl3pPr>
            <a:lvl4pPr marL="0" indent="0">
              <a:buClr>
                <a:srgbClr val="7030A0"/>
              </a:buClr>
              <a:buNone/>
              <a:defRPr sz="1600" b="1"/>
            </a:lvl4pPr>
            <a:lvl5pPr marL="0" indent="0">
              <a:buClr>
                <a:srgbClr val="7030A0"/>
              </a:buClr>
              <a:buNone/>
              <a:defRPr sz="1600" b="1">
                <a:solidFill>
                  <a:srgbClr val="7030A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lstStyle/>
          <a:p>
            <a:fld id="{E76F84FA-B8EB-462F-97BA-032CB76B4E3A}" type="slidenum">
              <a:rPr lang="en-GB" smtClean="0"/>
              <a:t>‹#›</a:t>
            </a:fld>
            <a:endParaRPr lang="en-GB" dirty="0"/>
          </a:p>
        </p:txBody>
      </p:sp>
      <p:sp>
        <p:nvSpPr>
          <p:cNvPr id="7" name="Rectangle 6"/>
          <p:cNvSpPr/>
          <p:nvPr userDrawn="1"/>
        </p:nvSpPr>
        <p:spPr>
          <a:xfrm>
            <a:off x="0" y="0"/>
            <a:ext cx="12192000" cy="1196752"/>
          </a:xfrm>
          <a:prstGeom prst="rect">
            <a:avLst/>
          </a:prstGeom>
          <a:solidFill>
            <a:srgbClr val="4B429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sp>
        <p:nvSpPr>
          <p:cNvPr id="2" name="Title 1"/>
          <p:cNvSpPr>
            <a:spLocks noGrp="1"/>
          </p:cNvSpPr>
          <p:nvPr>
            <p:ph type="title" hasCustomPrompt="1"/>
          </p:nvPr>
        </p:nvSpPr>
        <p:spPr>
          <a:xfrm>
            <a:off x="407368" y="326582"/>
            <a:ext cx="11377264" cy="543595"/>
          </a:xfrm>
        </p:spPr>
        <p:txBody>
          <a:bodyPr>
            <a:normAutofit/>
          </a:bodyPr>
          <a:lstStyle>
            <a:lvl1pPr>
              <a:defRPr sz="2000">
                <a:solidFill>
                  <a:schemeClr val="bg1"/>
                </a:solidFill>
              </a:defRPr>
            </a:lvl1pPr>
          </a:lstStyle>
          <a:p>
            <a:r>
              <a:rPr lang="en-US" dirty="0"/>
              <a:t>Click to edit title</a:t>
            </a:r>
            <a:endParaRPr lang="en-GB" dirty="0"/>
          </a:p>
        </p:txBody>
      </p:sp>
      <p:cxnSp>
        <p:nvCxnSpPr>
          <p:cNvPr id="8" name="Straight Connector 7"/>
          <p:cNvCxnSpPr/>
          <p:nvPr userDrawn="1"/>
        </p:nvCxnSpPr>
        <p:spPr>
          <a:xfrm flipV="1">
            <a:off x="13836" y="6081932"/>
            <a:ext cx="2952328" cy="4173"/>
          </a:xfrm>
          <a:prstGeom prst="line">
            <a:avLst/>
          </a:prstGeom>
          <a:ln w="76200">
            <a:solidFill>
              <a:srgbClr val="F9A50E"/>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V="1">
            <a:off x="3110180" y="6079845"/>
            <a:ext cx="2952328" cy="4173"/>
          </a:xfrm>
          <a:prstGeom prst="line">
            <a:avLst/>
          </a:prstGeom>
          <a:ln w="76200">
            <a:solidFill>
              <a:srgbClr val="F24678"/>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6206524" y="6079845"/>
            <a:ext cx="2952328" cy="4173"/>
          </a:xfrm>
          <a:prstGeom prst="line">
            <a:avLst/>
          </a:prstGeom>
          <a:ln w="76200">
            <a:solidFill>
              <a:srgbClr val="853E9A"/>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9274313" y="6077758"/>
            <a:ext cx="2952328" cy="4173"/>
          </a:xfrm>
          <a:prstGeom prst="line">
            <a:avLst/>
          </a:prstGeom>
          <a:ln w="76200">
            <a:solidFill>
              <a:srgbClr val="2A9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9721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slide title no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76F84FA-B8EB-462F-97BA-032CB76B4E3A}" type="slidenum">
              <a:rPr lang="en-GB" smtClean="0"/>
              <a:t>‹#›</a:t>
            </a:fld>
            <a:endParaRPr lang="en-GB" dirty="0"/>
          </a:p>
        </p:txBody>
      </p:sp>
      <p:sp>
        <p:nvSpPr>
          <p:cNvPr id="7" name="Rectangle 6"/>
          <p:cNvSpPr/>
          <p:nvPr userDrawn="1"/>
        </p:nvSpPr>
        <p:spPr>
          <a:xfrm>
            <a:off x="0" y="0"/>
            <a:ext cx="12192000" cy="1196752"/>
          </a:xfrm>
          <a:prstGeom prst="rect">
            <a:avLst/>
          </a:prstGeom>
          <a:solidFill>
            <a:srgbClr val="4B429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sp>
        <p:nvSpPr>
          <p:cNvPr id="2" name="Title 1"/>
          <p:cNvSpPr>
            <a:spLocks noGrp="1"/>
          </p:cNvSpPr>
          <p:nvPr>
            <p:ph type="title" hasCustomPrompt="1"/>
          </p:nvPr>
        </p:nvSpPr>
        <p:spPr>
          <a:xfrm>
            <a:off x="407368" y="326582"/>
            <a:ext cx="11377264" cy="543595"/>
          </a:xfrm>
        </p:spPr>
        <p:txBody>
          <a:bodyPr>
            <a:normAutofit/>
          </a:bodyPr>
          <a:lstStyle>
            <a:lvl1pPr>
              <a:defRPr sz="2000">
                <a:solidFill>
                  <a:schemeClr val="bg1"/>
                </a:solidFill>
              </a:defRPr>
            </a:lvl1pPr>
          </a:lstStyle>
          <a:p>
            <a:r>
              <a:rPr lang="en-US" dirty="0"/>
              <a:t>Click to edit title</a:t>
            </a:r>
            <a:endParaRPr lang="en-GB" dirty="0"/>
          </a:p>
        </p:txBody>
      </p:sp>
      <p:cxnSp>
        <p:nvCxnSpPr>
          <p:cNvPr id="8" name="Straight Connector 7"/>
          <p:cNvCxnSpPr/>
          <p:nvPr userDrawn="1"/>
        </p:nvCxnSpPr>
        <p:spPr>
          <a:xfrm flipV="1">
            <a:off x="13836" y="6081932"/>
            <a:ext cx="2952328" cy="4173"/>
          </a:xfrm>
          <a:prstGeom prst="line">
            <a:avLst/>
          </a:prstGeom>
          <a:ln w="76200">
            <a:solidFill>
              <a:srgbClr val="F9A50E"/>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V="1">
            <a:off x="3110180" y="6079845"/>
            <a:ext cx="2952328" cy="4173"/>
          </a:xfrm>
          <a:prstGeom prst="line">
            <a:avLst/>
          </a:prstGeom>
          <a:ln w="76200">
            <a:solidFill>
              <a:srgbClr val="F24678"/>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6206524" y="6079845"/>
            <a:ext cx="2952328" cy="4173"/>
          </a:xfrm>
          <a:prstGeom prst="line">
            <a:avLst/>
          </a:prstGeom>
          <a:ln w="76200">
            <a:solidFill>
              <a:srgbClr val="853E9A"/>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9274313" y="6077758"/>
            <a:ext cx="2952328" cy="4173"/>
          </a:xfrm>
          <a:prstGeom prst="line">
            <a:avLst/>
          </a:prstGeom>
          <a:ln w="76200">
            <a:solidFill>
              <a:srgbClr val="2A9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7726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 heading (NW London IC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76F84FA-B8EB-462F-97BA-032CB76B4E3A}" type="slidenum">
              <a:rPr lang="en-GB" smtClean="0"/>
              <a:t>‹#›</a:t>
            </a:fld>
            <a:endParaRPr lang="en-GB" dirty="0"/>
          </a:p>
        </p:txBody>
      </p:sp>
      <p:sp>
        <p:nvSpPr>
          <p:cNvPr id="7" name="Rectangle 6"/>
          <p:cNvSpPr/>
          <p:nvPr userDrawn="1"/>
        </p:nvSpPr>
        <p:spPr>
          <a:xfrm>
            <a:off x="0" y="1196752"/>
            <a:ext cx="12192000" cy="3600401"/>
          </a:xfrm>
          <a:prstGeom prst="rect">
            <a:avLst/>
          </a:prstGeom>
          <a:solidFill>
            <a:srgbClr val="4B429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sp>
        <p:nvSpPr>
          <p:cNvPr id="2" name="Title 1"/>
          <p:cNvSpPr>
            <a:spLocks noGrp="1"/>
          </p:cNvSpPr>
          <p:nvPr>
            <p:ph type="title" hasCustomPrompt="1"/>
          </p:nvPr>
        </p:nvSpPr>
        <p:spPr>
          <a:xfrm>
            <a:off x="407368" y="1523327"/>
            <a:ext cx="11377264" cy="1329606"/>
          </a:xfrm>
        </p:spPr>
        <p:txBody>
          <a:bodyPr anchor="t"/>
          <a:lstStyle>
            <a:lvl1pPr>
              <a:defRPr>
                <a:solidFill>
                  <a:schemeClr val="bg1"/>
                </a:solidFill>
              </a:defRPr>
            </a:lvl1pPr>
          </a:lstStyle>
          <a:p>
            <a:r>
              <a:rPr lang="en-US" dirty="0"/>
              <a:t>Click to add sub-heading</a:t>
            </a:r>
            <a:endParaRPr lang="en-GB" dirty="0"/>
          </a:p>
        </p:txBody>
      </p:sp>
      <p:cxnSp>
        <p:nvCxnSpPr>
          <p:cNvPr id="12" name="Straight Connector 11"/>
          <p:cNvCxnSpPr/>
          <p:nvPr userDrawn="1"/>
        </p:nvCxnSpPr>
        <p:spPr>
          <a:xfrm flipV="1">
            <a:off x="13836" y="6081932"/>
            <a:ext cx="2952328" cy="4173"/>
          </a:xfrm>
          <a:prstGeom prst="line">
            <a:avLst/>
          </a:prstGeom>
          <a:ln w="76200">
            <a:solidFill>
              <a:srgbClr val="F9A50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V="1">
            <a:off x="3110180" y="6079845"/>
            <a:ext cx="2952328" cy="4173"/>
          </a:xfrm>
          <a:prstGeom prst="line">
            <a:avLst/>
          </a:prstGeom>
          <a:ln w="76200">
            <a:solidFill>
              <a:srgbClr val="F2467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V="1">
            <a:off x="6206524" y="6079845"/>
            <a:ext cx="2952328" cy="4173"/>
          </a:xfrm>
          <a:prstGeom prst="line">
            <a:avLst/>
          </a:prstGeom>
          <a:ln w="76200">
            <a:solidFill>
              <a:srgbClr val="853E9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flipV="1">
            <a:off x="9274313" y="6077758"/>
            <a:ext cx="2952328" cy="4173"/>
          </a:xfrm>
          <a:prstGeom prst="line">
            <a:avLst/>
          </a:prstGeom>
          <a:ln w="76200">
            <a:solidFill>
              <a:srgbClr val="2A9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6012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Standard slide title and text ">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76F84FA-B8EB-462F-97BA-032CB76B4E3A}" type="slidenum">
              <a:rPr lang="en-GB" smtClean="0"/>
              <a:t>‹#›</a:t>
            </a:fld>
            <a:endParaRPr lang="en-GB" dirty="0"/>
          </a:p>
        </p:txBody>
      </p:sp>
      <p:sp>
        <p:nvSpPr>
          <p:cNvPr id="7" name="Rectangle 6"/>
          <p:cNvSpPr/>
          <p:nvPr userDrawn="1"/>
        </p:nvSpPr>
        <p:spPr>
          <a:xfrm>
            <a:off x="0" y="0"/>
            <a:ext cx="12192000" cy="1196752"/>
          </a:xfrm>
          <a:prstGeom prst="rect">
            <a:avLst/>
          </a:prstGeom>
          <a:solidFill>
            <a:srgbClr val="4B429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sp>
        <p:nvSpPr>
          <p:cNvPr id="2" name="Title 1"/>
          <p:cNvSpPr>
            <a:spLocks noGrp="1"/>
          </p:cNvSpPr>
          <p:nvPr>
            <p:ph type="title" hasCustomPrompt="1"/>
          </p:nvPr>
        </p:nvSpPr>
        <p:spPr>
          <a:xfrm>
            <a:off x="407368" y="326582"/>
            <a:ext cx="11377264" cy="543595"/>
          </a:xfrm>
        </p:spPr>
        <p:txBody>
          <a:bodyPr>
            <a:normAutofit/>
          </a:bodyPr>
          <a:lstStyle>
            <a:lvl1pPr>
              <a:defRPr sz="2000">
                <a:solidFill>
                  <a:schemeClr val="bg1"/>
                </a:solidFill>
              </a:defRPr>
            </a:lvl1pPr>
          </a:lstStyle>
          <a:p>
            <a:r>
              <a:rPr lang="en-US" dirty="0"/>
              <a:t>Click to edit title</a:t>
            </a:r>
            <a:endParaRPr lang="en-GB" dirty="0"/>
          </a:p>
        </p:txBody>
      </p:sp>
      <p:cxnSp>
        <p:nvCxnSpPr>
          <p:cNvPr id="8" name="Straight Connector 7"/>
          <p:cNvCxnSpPr/>
          <p:nvPr userDrawn="1"/>
        </p:nvCxnSpPr>
        <p:spPr>
          <a:xfrm flipV="1">
            <a:off x="13836" y="6081932"/>
            <a:ext cx="2952328" cy="4173"/>
          </a:xfrm>
          <a:prstGeom prst="line">
            <a:avLst/>
          </a:prstGeom>
          <a:ln w="76200">
            <a:solidFill>
              <a:srgbClr val="F9A50E"/>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V="1">
            <a:off x="3110180" y="6079845"/>
            <a:ext cx="2952328" cy="4173"/>
          </a:xfrm>
          <a:prstGeom prst="line">
            <a:avLst/>
          </a:prstGeom>
          <a:ln w="76200">
            <a:solidFill>
              <a:srgbClr val="F24678"/>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6206524" y="6079845"/>
            <a:ext cx="2952328" cy="4173"/>
          </a:xfrm>
          <a:prstGeom prst="line">
            <a:avLst/>
          </a:prstGeom>
          <a:ln w="76200">
            <a:solidFill>
              <a:srgbClr val="853E9A"/>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9274313" y="6077758"/>
            <a:ext cx="2952328" cy="4173"/>
          </a:xfrm>
          <a:prstGeom prst="line">
            <a:avLst/>
          </a:prstGeom>
          <a:ln w="76200">
            <a:solidFill>
              <a:srgbClr val="2A9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4456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5A4B1AF-82CD-488E-A045-1359C6309606}"/>
              </a:ext>
            </a:extLst>
          </p:cNvPr>
          <p:cNvGraphicFramePr>
            <a:graphicFrameLocks noChangeAspect="1"/>
          </p:cNvGraphicFramePr>
          <p:nvPr userDrawn="1">
            <p:custDataLst>
              <p:tags r:id="rId8"/>
            </p:custDataLst>
            <p:extLst>
              <p:ext uri="{D42A27DB-BD31-4B8C-83A1-F6EECF244321}">
                <p14:modId xmlns:p14="http://schemas.microsoft.com/office/powerpoint/2010/main" val="23449484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395" imgH="396" progId="TCLayout.ActiveDocument.1">
                  <p:embed/>
                </p:oleObj>
              </mc:Choice>
              <mc:Fallback>
                <p:oleObj name="think-cell Slide" r:id="rId9" imgW="395" imgH="396" progId="TCLayout.ActiveDocument.1">
                  <p:embed/>
                  <p:pic>
                    <p:nvPicPr>
                      <p:cNvPr id="0" name=""/>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4724400" y="6486286"/>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E76F84FA-B8EB-462F-97BA-032CB76B4E3A}" type="slidenum">
              <a:rPr lang="en-GB" smtClean="0"/>
              <a:pPr/>
              <a:t>‹#›</a:t>
            </a:fld>
            <a:endParaRPr lang="en-GB" dirty="0"/>
          </a:p>
        </p:txBody>
      </p:sp>
      <p:pic>
        <p:nvPicPr>
          <p:cNvPr id="8" name="Picture 7" descr="\\nwlondon.local\NWL\Communications\14. Logos, images and photos\Logos\NWLICS\NWL-ICS-logo-high-res.jpg"/>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9984433" y="6152907"/>
            <a:ext cx="2000251" cy="666750"/>
          </a:xfrm>
          <a:prstGeom prst="rect">
            <a:avLst/>
          </a:prstGeom>
          <a:noFill/>
          <a:ln>
            <a:noFill/>
          </a:ln>
        </p:spPr>
      </p:pic>
    </p:spTree>
    <p:extLst>
      <p:ext uri="{BB962C8B-B14F-4D97-AF65-F5344CB8AC3E}">
        <p14:creationId xmlns:p14="http://schemas.microsoft.com/office/powerpoint/2010/main" val="2213644462"/>
      </p:ext>
    </p:extLst>
  </p:cSld>
  <p:clrMap bg1="lt1" tx1="dk1" bg2="lt2" tx2="dk2" accent1="accent1" accent2="accent2" accent3="accent3" accent4="accent4" accent5="accent5" accent6="accent6" hlink="hlink" folHlink="folHlink"/>
  <p:sldLayoutIdLst>
    <p:sldLayoutId id="2147483661" r:id="rId1"/>
    <p:sldLayoutId id="2147483671" r:id="rId2"/>
    <p:sldLayoutId id="2147483662" r:id="rId3"/>
    <p:sldLayoutId id="2147483670" r:id="rId4"/>
    <p:sldLayoutId id="2147483663" r:id="rId5"/>
    <p:sldLayoutId id="2147483672" r:id="rId6"/>
  </p:sldLayoutIdLst>
  <p:hf hdr="0" ftr="0" dt="0"/>
  <p:txStyles>
    <p:titleStyle>
      <a:lvl1pPr algn="l" defTabSz="914377"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www.nwlondonicb.nhs.uk/about-us/nw-london-health-and-care-strategy" TargetMode="External"/><Relationship Id="rId7"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form.jotform.com/231352708924356" TargetMode="External"/><Relationship Id="rId5" Type="http://schemas.openxmlformats.org/officeDocument/2006/relationships/hyperlink" Target="https://www.nwlondonicb.nhs.uk/application/files/5116/8474/4360/230502_DRAFT_ICS_Health_and_Care_Strategy_for_North_West_London.pdf" TargetMode="External"/><Relationship Id="rId4" Type="http://schemas.openxmlformats.org/officeDocument/2006/relationships/hyperlink" Target="https://www.nwlondonicb.nhs.uk/application/files/2916/8474/4102/Health_and_care_summary.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svg"/><Relationship Id="rId9" Type="http://schemas.openxmlformats.org/officeDocument/2006/relationships/image" Target="../media/image11.jpeg"/><Relationship Id="rId1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117058-1C73-467F-9A19-C9A794DF4C3E}"/>
              </a:ext>
            </a:extLst>
          </p:cNvPr>
          <p:cNvSpPr txBox="1"/>
          <p:nvPr/>
        </p:nvSpPr>
        <p:spPr>
          <a:xfrm>
            <a:off x="479376" y="2736179"/>
            <a:ext cx="10585891" cy="2031325"/>
          </a:xfrm>
          <a:prstGeom prst="rect">
            <a:avLst/>
          </a:prstGeom>
          <a:noFill/>
        </p:spPr>
        <p:txBody>
          <a:bodyPr wrap="square">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2800" b="1" noProof="0" dirty="0">
                <a:solidFill>
                  <a:schemeClr val="bg1"/>
                </a:solidFill>
                <a:latin typeface="Arial" panose="020B0604020202020204" pitchFamily="34" charset="0"/>
                <a:ea typeface="+mj-ea"/>
                <a:cs typeface="Arial" panose="020B0604020202020204" pitchFamily="34" charset="0"/>
              </a:rPr>
              <a:t>ICS Health and Care Strategy for North West London</a:t>
            </a:r>
            <a:endParaRPr kumimoji="0" lang="en-GB" sz="28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28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GB" sz="2800" noProof="0" dirty="0">
                <a:solidFill>
                  <a:schemeClr val="bg1"/>
                </a:solidFill>
                <a:latin typeface="Arial" panose="020B0604020202020204" pitchFamily="34" charset="0"/>
                <a:ea typeface="+mj-ea"/>
                <a:cs typeface="Arial" panose="020B0604020202020204" pitchFamily="34" charset="0"/>
              </a:rPr>
              <a:t>Health &amp; Wellbeing Board </a:t>
            </a:r>
            <a:r>
              <a:rPr lang="en-GB" sz="2800" dirty="0">
                <a:solidFill>
                  <a:schemeClr val="bg1"/>
                </a:solidFill>
                <a:latin typeface="Arial" panose="020B0604020202020204" pitchFamily="34" charset="0"/>
                <a:ea typeface="+mj-ea"/>
                <a:cs typeface="Arial" panose="020B0604020202020204" pitchFamily="34" charset="0"/>
              </a:rPr>
              <a:t>- Harrow</a:t>
            </a:r>
            <a:endParaRPr lang="en-GB" sz="2800" noProof="0" dirty="0">
              <a:solidFill>
                <a:schemeClr val="bg1"/>
              </a:solidFill>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lang="en-GB" sz="2800" noProof="0" dirty="0">
              <a:solidFill>
                <a:schemeClr val="bg1"/>
              </a:solidFill>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GB" sz="2800" dirty="0">
                <a:solidFill>
                  <a:schemeClr val="bg1"/>
                </a:solidFill>
                <a:latin typeface="Arial" panose="020B0604020202020204" pitchFamily="34" charset="0"/>
                <a:ea typeface="+mj-ea"/>
                <a:cs typeface="Arial" panose="020B0604020202020204" pitchFamily="34" charset="0"/>
              </a:rPr>
              <a:t>22</a:t>
            </a:r>
            <a:r>
              <a:rPr lang="en-GB" sz="2800" baseline="30000" dirty="0">
                <a:solidFill>
                  <a:schemeClr val="bg1"/>
                </a:solidFill>
                <a:latin typeface="Arial" panose="020B0604020202020204" pitchFamily="34" charset="0"/>
                <a:ea typeface="+mj-ea"/>
                <a:cs typeface="Arial" panose="020B0604020202020204" pitchFamily="34" charset="0"/>
              </a:rPr>
              <a:t>nd</a:t>
            </a:r>
            <a:r>
              <a:rPr lang="en-GB" sz="2800" dirty="0">
                <a:solidFill>
                  <a:schemeClr val="bg1"/>
                </a:solidFill>
                <a:latin typeface="Arial" panose="020B0604020202020204" pitchFamily="34" charset="0"/>
                <a:ea typeface="+mj-ea"/>
                <a:cs typeface="Arial" panose="020B0604020202020204" pitchFamily="34" charset="0"/>
              </a:rPr>
              <a:t> June </a:t>
            </a:r>
            <a:r>
              <a:rPr lang="en-GB" sz="2800" noProof="0" dirty="0">
                <a:solidFill>
                  <a:schemeClr val="bg1"/>
                </a:solidFill>
                <a:latin typeface="Arial" panose="020B0604020202020204" pitchFamily="34" charset="0"/>
                <a:ea typeface="+mj-ea"/>
                <a:cs typeface="Arial" panose="020B0604020202020204" pitchFamily="34" charset="0"/>
              </a:rPr>
              <a:t>2023</a:t>
            </a:r>
            <a:endParaRPr kumimoji="0" lang="en-GB" sz="280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357492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76F84FA-B8EB-462F-97BA-032CB76B4E3A}" type="slidenum">
              <a:rPr lang="en-GB" smtClean="0"/>
              <a:pPr/>
              <a:t>10</a:t>
            </a:fld>
            <a:endParaRPr lang="en-GB" dirty="0"/>
          </a:p>
        </p:txBody>
      </p:sp>
      <p:sp>
        <p:nvSpPr>
          <p:cNvPr id="4" name="Title 3"/>
          <p:cNvSpPr>
            <a:spLocks noGrp="1"/>
          </p:cNvSpPr>
          <p:nvPr>
            <p:ph type="title"/>
          </p:nvPr>
        </p:nvSpPr>
        <p:spPr/>
        <p:txBody>
          <a:bodyPr/>
          <a:lstStyle/>
          <a:p>
            <a:r>
              <a:rPr lang="en-GB" b="1" dirty="0"/>
              <a:t>Framework</a:t>
            </a:r>
            <a:r>
              <a:rPr lang="en-GB" dirty="0"/>
              <a:t> – suggested outcomes against the health equity framework</a:t>
            </a:r>
          </a:p>
        </p:txBody>
      </p:sp>
      <p:sp>
        <p:nvSpPr>
          <p:cNvPr id="5" name="Content Placeholder 1"/>
          <p:cNvSpPr txBox="1">
            <a:spLocks/>
          </p:cNvSpPr>
          <p:nvPr/>
        </p:nvSpPr>
        <p:spPr>
          <a:xfrm>
            <a:off x="47328" y="1268760"/>
            <a:ext cx="2952000" cy="4669504"/>
          </a:xfrm>
          <a:prstGeom prst="rect">
            <a:avLst/>
          </a:prstGeom>
          <a:solidFill>
            <a:srgbClr val="F6F0FA"/>
          </a:solidFill>
          <a:ln>
            <a:solidFill>
              <a:schemeClr val="tx1"/>
            </a:solidFill>
          </a:ln>
        </p:spPr>
        <p:txBody>
          <a:bodyPr vert="horz" lIns="72000" tIns="45720" rIns="288000" bIns="45720" rtlCol="0">
            <a:noAutofit/>
          </a:bodyPr>
          <a:lstStyle>
            <a:lvl1pPr marL="90488" indent="-90488" algn="l" defTabSz="914377" rtl="0" eaLnBrk="1" latinLnBrk="0" hangingPunct="1">
              <a:lnSpc>
                <a:spcPct val="90000"/>
              </a:lnSpc>
              <a:spcBef>
                <a:spcPts val="1000"/>
              </a:spcBef>
              <a:buClr>
                <a:srgbClr val="7030A0"/>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269875" indent="-138113" algn="l" defTabSz="914377" rtl="0" eaLnBrk="1" latinLnBrk="0" hangingPunct="1">
              <a:lnSpc>
                <a:spcPct val="90000"/>
              </a:lnSpc>
              <a:spcBef>
                <a:spcPts val="500"/>
              </a:spcBef>
              <a:buClr>
                <a:srgbClr val="7030A0"/>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447675" indent="-177800" algn="l" defTabSz="914377" rtl="0" eaLnBrk="1" latinLnBrk="0" hangingPunct="1">
              <a:lnSpc>
                <a:spcPct val="90000"/>
              </a:lnSpc>
              <a:spcBef>
                <a:spcPts val="500"/>
              </a:spcBef>
              <a:buClr>
                <a:srgbClr val="7030A0"/>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0" indent="0" algn="l" defTabSz="914377" rtl="0" eaLnBrk="1" latinLnBrk="0" hangingPunct="1">
              <a:lnSpc>
                <a:spcPct val="90000"/>
              </a:lnSpc>
              <a:spcBef>
                <a:spcPts val="500"/>
              </a:spcBef>
              <a:buClr>
                <a:srgbClr val="7030A0"/>
              </a:buClr>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0" indent="0" algn="l" defTabSz="914377" rtl="0" eaLnBrk="1" latinLnBrk="0" hangingPunct="1">
              <a:lnSpc>
                <a:spcPct val="90000"/>
              </a:lnSpc>
              <a:spcBef>
                <a:spcPts val="500"/>
              </a:spcBef>
              <a:buClr>
                <a:srgbClr val="7030A0"/>
              </a:buClr>
              <a:buFont typeface="Arial" panose="020B0604020202020204" pitchFamily="34" charset="0"/>
              <a:buNone/>
              <a:defRPr sz="1600" b="1" kern="1200">
                <a:solidFill>
                  <a:srgbClr val="7030A0"/>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4" indent="-342900">
              <a:lnSpc>
                <a:spcPct val="100000"/>
              </a:lnSpc>
              <a:spcBef>
                <a:spcPts val="0"/>
              </a:spcBef>
              <a:spcAft>
                <a:spcPts val="600"/>
              </a:spcAft>
              <a:buAutoNum type="alphaUcPeriod"/>
            </a:pPr>
            <a:r>
              <a:rPr lang="en-GB" sz="1400" dirty="0">
                <a:latin typeface="+mn-lt"/>
              </a:rPr>
              <a:t>Give every child the best start in life</a:t>
            </a:r>
          </a:p>
          <a:p>
            <a:pPr marL="357188" indent="-180975">
              <a:lnSpc>
                <a:spcPct val="100000"/>
              </a:lnSpc>
              <a:spcBef>
                <a:spcPts val="0"/>
              </a:spcBef>
              <a:spcAft>
                <a:spcPts val="600"/>
              </a:spcAft>
            </a:pPr>
            <a:r>
              <a:rPr lang="en-GB" sz="1400" dirty="0">
                <a:latin typeface="+mn-lt"/>
              </a:rPr>
              <a:t>Identify inequalities by reviewing ethnic breakdown indicators, including:</a:t>
            </a:r>
          </a:p>
          <a:p>
            <a:pPr marL="536575" lvl="1" indent="-180975">
              <a:lnSpc>
                <a:spcPct val="100000"/>
              </a:lnSpc>
              <a:spcBef>
                <a:spcPts val="0"/>
              </a:spcBef>
              <a:spcAft>
                <a:spcPts val="600"/>
              </a:spcAft>
            </a:pPr>
            <a:r>
              <a:rPr lang="en-GB" sz="1400" dirty="0">
                <a:latin typeface="+mn-lt"/>
              </a:rPr>
              <a:t>Neonatal mortality and still birth rate</a:t>
            </a:r>
          </a:p>
          <a:p>
            <a:pPr marL="536575" lvl="1" indent="-180975">
              <a:lnSpc>
                <a:spcPct val="100000"/>
              </a:lnSpc>
              <a:spcBef>
                <a:spcPts val="0"/>
              </a:spcBef>
              <a:spcAft>
                <a:spcPts val="600"/>
              </a:spcAft>
            </a:pPr>
            <a:r>
              <a:rPr lang="en-GB" sz="1400" dirty="0">
                <a:latin typeface="+mn-lt"/>
              </a:rPr>
              <a:t>Smoking status at time of delivery </a:t>
            </a:r>
          </a:p>
          <a:p>
            <a:pPr marL="536575" lvl="1" indent="-180975">
              <a:lnSpc>
                <a:spcPct val="100000"/>
              </a:lnSpc>
              <a:spcBef>
                <a:spcPts val="0"/>
              </a:spcBef>
              <a:spcAft>
                <a:spcPts val="600"/>
              </a:spcAft>
            </a:pPr>
            <a:r>
              <a:rPr lang="en-GB" sz="1400" dirty="0">
                <a:latin typeface="+mn-lt"/>
              </a:rPr>
              <a:t>Vaccination uptake</a:t>
            </a:r>
          </a:p>
          <a:p>
            <a:pPr marL="536575" lvl="1" indent="-180975">
              <a:lnSpc>
                <a:spcPct val="100000"/>
              </a:lnSpc>
              <a:spcBef>
                <a:spcPts val="0"/>
              </a:spcBef>
              <a:spcAft>
                <a:spcPts val="600"/>
              </a:spcAft>
            </a:pPr>
            <a:r>
              <a:rPr lang="en-GB" sz="1400" dirty="0">
                <a:latin typeface="+mn-lt"/>
              </a:rPr>
              <a:t>Maternal mortality </a:t>
            </a:r>
          </a:p>
          <a:p>
            <a:pPr marL="536575" lvl="1" indent="-180975">
              <a:lnSpc>
                <a:spcPct val="100000"/>
              </a:lnSpc>
              <a:spcBef>
                <a:spcPts val="0"/>
              </a:spcBef>
              <a:spcAft>
                <a:spcPts val="600"/>
              </a:spcAft>
            </a:pPr>
            <a:r>
              <a:rPr lang="en-GB" sz="1400" dirty="0">
                <a:latin typeface="+mn-lt"/>
              </a:rPr>
              <a:t>Breastfeeding at 6-8wks post birth</a:t>
            </a:r>
          </a:p>
        </p:txBody>
      </p:sp>
      <p:sp>
        <p:nvSpPr>
          <p:cNvPr id="6" name="Content Placeholder 1"/>
          <p:cNvSpPr txBox="1">
            <a:spLocks/>
          </p:cNvSpPr>
          <p:nvPr/>
        </p:nvSpPr>
        <p:spPr>
          <a:xfrm>
            <a:off x="3095667" y="1268760"/>
            <a:ext cx="2952000" cy="2952328"/>
          </a:xfrm>
          <a:prstGeom prst="rect">
            <a:avLst/>
          </a:prstGeom>
          <a:solidFill>
            <a:srgbClr val="F6F0FA"/>
          </a:solidFill>
          <a:ln>
            <a:solidFill>
              <a:schemeClr val="tx1"/>
            </a:solidFill>
          </a:ln>
        </p:spPr>
        <p:txBody>
          <a:bodyPr vert="horz" lIns="72000" tIns="45720" rIns="72000" bIns="45720" rtlCol="0">
            <a:noAutofit/>
          </a:bodyPr>
          <a:lstStyle>
            <a:lvl1pPr marL="90488" indent="-90488" algn="l" defTabSz="914377" rtl="0" eaLnBrk="1" latinLnBrk="0" hangingPunct="1">
              <a:lnSpc>
                <a:spcPct val="90000"/>
              </a:lnSpc>
              <a:spcBef>
                <a:spcPts val="1000"/>
              </a:spcBef>
              <a:buClr>
                <a:srgbClr val="7030A0"/>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269875" indent="-138113" algn="l" defTabSz="914377" rtl="0" eaLnBrk="1" latinLnBrk="0" hangingPunct="1">
              <a:lnSpc>
                <a:spcPct val="90000"/>
              </a:lnSpc>
              <a:spcBef>
                <a:spcPts val="500"/>
              </a:spcBef>
              <a:buClr>
                <a:srgbClr val="7030A0"/>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447675" indent="-177800" algn="l" defTabSz="914377" rtl="0" eaLnBrk="1" latinLnBrk="0" hangingPunct="1">
              <a:lnSpc>
                <a:spcPct val="90000"/>
              </a:lnSpc>
              <a:spcBef>
                <a:spcPts val="500"/>
              </a:spcBef>
              <a:buClr>
                <a:srgbClr val="7030A0"/>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0" indent="0" algn="l" defTabSz="914377" rtl="0" eaLnBrk="1" latinLnBrk="0" hangingPunct="1">
              <a:lnSpc>
                <a:spcPct val="90000"/>
              </a:lnSpc>
              <a:spcBef>
                <a:spcPts val="500"/>
              </a:spcBef>
              <a:buClr>
                <a:srgbClr val="7030A0"/>
              </a:buClr>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0" indent="0" algn="l" defTabSz="914377" rtl="0" eaLnBrk="1" latinLnBrk="0" hangingPunct="1">
              <a:lnSpc>
                <a:spcPct val="90000"/>
              </a:lnSpc>
              <a:spcBef>
                <a:spcPts val="500"/>
              </a:spcBef>
              <a:buClr>
                <a:srgbClr val="7030A0"/>
              </a:buClr>
              <a:buFont typeface="Arial" panose="020B0604020202020204" pitchFamily="34" charset="0"/>
              <a:buNone/>
              <a:defRPr sz="1600" b="1" kern="1200">
                <a:solidFill>
                  <a:srgbClr val="7030A0"/>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4">
              <a:lnSpc>
                <a:spcPct val="100000"/>
              </a:lnSpc>
              <a:spcBef>
                <a:spcPts val="0"/>
              </a:spcBef>
              <a:spcAft>
                <a:spcPts val="400"/>
              </a:spcAft>
            </a:pPr>
            <a:r>
              <a:rPr lang="en-GB" sz="1400" dirty="0">
                <a:latin typeface="+mn-lt"/>
              </a:rPr>
              <a:t>B. Enable all children, young people and adults to maximise their capabilities and have control over their lives</a:t>
            </a:r>
          </a:p>
          <a:p>
            <a:pPr marL="180975" lvl="0" indent="-180975">
              <a:lnSpc>
                <a:spcPct val="100000"/>
              </a:lnSpc>
              <a:spcBef>
                <a:spcPts val="0"/>
              </a:spcBef>
              <a:spcAft>
                <a:spcPts val="400"/>
              </a:spcAft>
            </a:pPr>
            <a:r>
              <a:rPr lang="en-GB" sz="1400" dirty="0">
                <a:latin typeface="+mn-lt"/>
              </a:rPr>
              <a:t>Drug &amp;Alcohol and substance misuse in under 18</a:t>
            </a:r>
          </a:p>
          <a:p>
            <a:pPr marL="180975" lvl="0" indent="-180975">
              <a:lnSpc>
                <a:spcPct val="100000"/>
              </a:lnSpc>
              <a:spcBef>
                <a:spcPts val="0"/>
              </a:spcBef>
              <a:spcAft>
                <a:spcPts val="400"/>
              </a:spcAft>
            </a:pPr>
            <a:r>
              <a:rPr lang="en-GB" sz="1400" dirty="0">
                <a:latin typeface="+mn-lt"/>
              </a:rPr>
              <a:t>Increased community participation rates. Reduction in mental health, problem drug use, offending and antisocial behaviour rates</a:t>
            </a:r>
          </a:p>
          <a:p>
            <a:pPr marL="180975" lvl="0" indent="-180975">
              <a:lnSpc>
                <a:spcPct val="100000"/>
              </a:lnSpc>
              <a:spcBef>
                <a:spcPts val="0"/>
              </a:spcBef>
              <a:spcAft>
                <a:spcPts val="400"/>
              </a:spcAft>
            </a:pPr>
            <a:r>
              <a:rPr lang="en-GB" sz="1400" dirty="0">
                <a:latin typeface="+mn-lt"/>
              </a:rPr>
              <a:t>Levels of overweight and obesity in CYP at Reception and Year 6</a:t>
            </a:r>
          </a:p>
          <a:p>
            <a:pPr>
              <a:lnSpc>
                <a:spcPct val="100000"/>
              </a:lnSpc>
              <a:spcBef>
                <a:spcPts val="0"/>
              </a:spcBef>
              <a:spcAft>
                <a:spcPts val="400"/>
              </a:spcAft>
            </a:pPr>
            <a:endParaRPr lang="en-GB" sz="1400" dirty="0">
              <a:latin typeface="+mn-lt"/>
            </a:endParaRPr>
          </a:p>
        </p:txBody>
      </p:sp>
      <p:graphicFrame>
        <p:nvGraphicFramePr>
          <p:cNvPr id="7" name="Table 6">
            <a:extLst>
              <a:ext uri="{FF2B5EF4-FFF2-40B4-BE49-F238E27FC236}">
                <a16:creationId xmlns:a16="http://schemas.microsoft.com/office/drawing/2014/main" id="{76A9DDB0-8A89-3265-D8C6-27EEE63E7464}"/>
              </a:ext>
            </a:extLst>
          </p:cNvPr>
          <p:cNvGraphicFramePr>
            <a:graphicFrameLocks noGrp="1"/>
          </p:cNvGraphicFramePr>
          <p:nvPr>
            <p:extLst>
              <p:ext uri="{D42A27DB-BD31-4B8C-83A1-F6EECF244321}">
                <p14:modId xmlns:p14="http://schemas.microsoft.com/office/powerpoint/2010/main" val="1892252497"/>
              </p:ext>
            </p:extLst>
          </p:nvPr>
        </p:nvGraphicFramePr>
        <p:xfrm>
          <a:off x="10128448" y="158942"/>
          <a:ext cx="1872208" cy="335280"/>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1118194238"/>
                    </a:ext>
                  </a:extLst>
                </a:gridCol>
              </a:tblGrid>
              <a:tr h="220750">
                <a:tc>
                  <a:txBody>
                    <a:bodyPr/>
                    <a:lstStyle/>
                    <a:p>
                      <a:pPr algn="ctr"/>
                      <a:r>
                        <a:rPr lang="en-GB" sz="1600" b="0" dirty="0">
                          <a:solidFill>
                            <a:schemeClr val="bg1"/>
                          </a:solidFill>
                        </a:rPr>
                        <a:t>FOR COMMENT</a:t>
                      </a:r>
                    </a:p>
                  </a:txBody>
                  <a:tcPr marL="36000" marR="36000" anchor="b">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805668"/>
                  </a:ext>
                </a:extLst>
              </a:tr>
            </a:tbl>
          </a:graphicData>
        </a:graphic>
      </p:graphicFrame>
      <p:sp>
        <p:nvSpPr>
          <p:cNvPr id="8" name="Content Placeholder 1"/>
          <p:cNvSpPr txBox="1">
            <a:spLocks/>
          </p:cNvSpPr>
          <p:nvPr/>
        </p:nvSpPr>
        <p:spPr>
          <a:xfrm>
            <a:off x="9192672" y="1268760"/>
            <a:ext cx="2952000" cy="4680520"/>
          </a:xfrm>
          <a:prstGeom prst="rect">
            <a:avLst/>
          </a:prstGeom>
          <a:solidFill>
            <a:srgbClr val="F6F0FA"/>
          </a:solidFill>
          <a:ln>
            <a:solidFill>
              <a:schemeClr val="tx1"/>
            </a:solidFill>
          </a:ln>
        </p:spPr>
        <p:txBody>
          <a:bodyPr vert="horz" lIns="72000" tIns="45720" rIns="72000" bIns="45720" rtlCol="0">
            <a:noAutofit/>
          </a:bodyPr>
          <a:lstStyle>
            <a:lvl1pPr marL="90488" indent="-90488" algn="l" defTabSz="914377" rtl="0" eaLnBrk="1" latinLnBrk="0" hangingPunct="1">
              <a:lnSpc>
                <a:spcPct val="90000"/>
              </a:lnSpc>
              <a:spcBef>
                <a:spcPts val="1000"/>
              </a:spcBef>
              <a:buClr>
                <a:srgbClr val="7030A0"/>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269875" indent="-138113" algn="l" defTabSz="914377" rtl="0" eaLnBrk="1" latinLnBrk="0" hangingPunct="1">
              <a:lnSpc>
                <a:spcPct val="90000"/>
              </a:lnSpc>
              <a:spcBef>
                <a:spcPts val="500"/>
              </a:spcBef>
              <a:buClr>
                <a:srgbClr val="7030A0"/>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447675" indent="-177800" algn="l" defTabSz="914377" rtl="0" eaLnBrk="1" latinLnBrk="0" hangingPunct="1">
              <a:lnSpc>
                <a:spcPct val="90000"/>
              </a:lnSpc>
              <a:spcBef>
                <a:spcPts val="500"/>
              </a:spcBef>
              <a:buClr>
                <a:srgbClr val="7030A0"/>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0" indent="0" algn="l" defTabSz="914377" rtl="0" eaLnBrk="1" latinLnBrk="0" hangingPunct="1">
              <a:lnSpc>
                <a:spcPct val="90000"/>
              </a:lnSpc>
              <a:spcBef>
                <a:spcPts val="500"/>
              </a:spcBef>
              <a:buClr>
                <a:srgbClr val="7030A0"/>
              </a:buClr>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0" indent="0" algn="l" defTabSz="914377" rtl="0" eaLnBrk="1" latinLnBrk="0" hangingPunct="1">
              <a:lnSpc>
                <a:spcPct val="90000"/>
              </a:lnSpc>
              <a:spcBef>
                <a:spcPts val="500"/>
              </a:spcBef>
              <a:buClr>
                <a:srgbClr val="7030A0"/>
              </a:buClr>
              <a:buFont typeface="Arial" panose="020B0604020202020204" pitchFamily="34" charset="0"/>
              <a:buNone/>
              <a:defRPr sz="1600" b="1" kern="1200">
                <a:solidFill>
                  <a:srgbClr val="7030A0"/>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4">
              <a:lnSpc>
                <a:spcPct val="100000"/>
              </a:lnSpc>
              <a:spcBef>
                <a:spcPts val="0"/>
              </a:spcBef>
              <a:spcAft>
                <a:spcPts val="200"/>
              </a:spcAft>
            </a:pPr>
            <a:r>
              <a:rPr lang="en-GB" sz="1400" dirty="0">
                <a:latin typeface="+mn-lt"/>
              </a:rPr>
              <a:t>F. Strengthen the role and impact of ill health prevention</a:t>
            </a:r>
          </a:p>
          <a:p>
            <a:pPr marL="180975" lvl="0" indent="-180975">
              <a:lnSpc>
                <a:spcPct val="100000"/>
              </a:lnSpc>
              <a:spcBef>
                <a:spcPts val="0"/>
              </a:spcBef>
              <a:spcAft>
                <a:spcPts val="200"/>
              </a:spcAft>
            </a:pPr>
            <a:r>
              <a:rPr lang="en-GB" sz="1400" dirty="0">
                <a:latin typeface="+mn-lt"/>
              </a:rPr>
              <a:t>Patients are referred to appropriate health promotion, support and education services:  </a:t>
            </a:r>
          </a:p>
          <a:p>
            <a:pPr marL="180975" lvl="0" indent="-180975">
              <a:lnSpc>
                <a:spcPct val="100000"/>
              </a:lnSpc>
              <a:spcBef>
                <a:spcPts val="0"/>
              </a:spcBef>
              <a:spcAft>
                <a:spcPts val="200"/>
              </a:spcAft>
            </a:pPr>
            <a:r>
              <a:rPr lang="en-GB" sz="1400" dirty="0">
                <a:latin typeface="+mn-lt"/>
              </a:rPr>
              <a:t>Improve secondary prevention outcomes for patients with diabetes</a:t>
            </a:r>
          </a:p>
          <a:p>
            <a:pPr marL="180975" lvl="0" indent="-180975">
              <a:lnSpc>
                <a:spcPct val="100000"/>
              </a:lnSpc>
              <a:spcBef>
                <a:spcPts val="0"/>
              </a:spcBef>
              <a:spcAft>
                <a:spcPts val="200"/>
              </a:spcAft>
            </a:pPr>
            <a:r>
              <a:rPr lang="en-GB" sz="1400" dirty="0">
                <a:latin typeface="+mn-lt"/>
              </a:rPr>
              <a:t>NHS Health Checks </a:t>
            </a:r>
          </a:p>
          <a:p>
            <a:pPr marL="180975" lvl="0" indent="-180975">
              <a:lnSpc>
                <a:spcPct val="100000"/>
              </a:lnSpc>
              <a:spcBef>
                <a:spcPts val="0"/>
              </a:spcBef>
              <a:spcAft>
                <a:spcPts val="200"/>
              </a:spcAft>
            </a:pPr>
            <a:r>
              <a:rPr lang="en-GB" sz="1400" dirty="0">
                <a:latin typeface="+mn-lt"/>
              </a:rPr>
              <a:t>The rate of unplanned hospitalisations per 100,000 by neighbourhood by ethnic group</a:t>
            </a:r>
          </a:p>
          <a:p>
            <a:pPr marL="180975" lvl="0" indent="-180975">
              <a:lnSpc>
                <a:spcPct val="100000"/>
              </a:lnSpc>
              <a:spcBef>
                <a:spcPts val="0"/>
              </a:spcBef>
              <a:spcAft>
                <a:spcPts val="200"/>
              </a:spcAft>
            </a:pPr>
            <a:r>
              <a:rPr lang="en-GB" sz="1400" dirty="0">
                <a:latin typeface="+mn-lt"/>
              </a:rPr>
              <a:t>Admissions for alcohol related condition</a:t>
            </a:r>
          </a:p>
          <a:p>
            <a:pPr marL="180975" lvl="0" indent="-180975">
              <a:lnSpc>
                <a:spcPct val="100000"/>
              </a:lnSpc>
              <a:spcBef>
                <a:spcPts val="0"/>
              </a:spcBef>
              <a:spcAft>
                <a:spcPts val="200"/>
              </a:spcAft>
            </a:pPr>
            <a:r>
              <a:rPr lang="en-GB" sz="1400" dirty="0">
                <a:latin typeface="+mn-lt"/>
              </a:rPr>
              <a:t>Smoking prevalence</a:t>
            </a:r>
          </a:p>
          <a:p>
            <a:pPr marL="180975" lvl="0" indent="-180975">
              <a:lnSpc>
                <a:spcPct val="100000"/>
              </a:lnSpc>
              <a:spcBef>
                <a:spcPts val="0"/>
              </a:spcBef>
              <a:spcAft>
                <a:spcPts val="200"/>
              </a:spcAft>
            </a:pPr>
            <a:r>
              <a:rPr lang="en-GB" sz="1400" dirty="0">
                <a:latin typeface="+mn-lt"/>
              </a:rPr>
              <a:t>Proportion of people with mental health condition receiving a physical health check</a:t>
            </a:r>
          </a:p>
          <a:p>
            <a:pPr marL="180975" lvl="0" indent="-180975">
              <a:lnSpc>
                <a:spcPct val="100000"/>
              </a:lnSpc>
              <a:spcBef>
                <a:spcPts val="0"/>
              </a:spcBef>
              <a:spcAft>
                <a:spcPts val="200"/>
              </a:spcAft>
            </a:pPr>
            <a:r>
              <a:rPr lang="en-GB" sz="1400" dirty="0">
                <a:latin typeface="+mn-lt"/>
              </a:rPr>
              <a:t>Density of fast food outlets</a:t>
            </a:r>
          </a:p>
          <a:p>
            <a:pPr marL="180975" lvl="0" indent="-180975">
              <a:lnSpc>
                <a:spcPct val="100000"/>
              </a:lnSpc>
              <a:spcBef>
                <a:spcPts val="0"/>
              </a:spcBef>
              <a:spcAft>
                <a:spcPts val="200"/>
              </a:spcAft>
            </a:pPr>
            <a:r>
              <a:rPr lang="en-GB" sz="1400" dirty="0">
                <a:latin typeface="+mn-lt"/>
              </a:rPr>
              <a:t>Decayed missing or filled teeth in under 5s</a:t>
            </a:r>
          </a:p>
          <a:p>
            <a:pPr marL="180975" indent="-180975">
              <a:lnSpc>
                <a:spcPct val="100000"/>
              </a:lnSpc>
              <a:spcBef>
                <a:spcPts val="0"/>
              </a:spcBef>
              <a:spcAft>
                <a:spcPts val="200"/>
              </a:spcAft>
            </a:pPr>
            <a:endParaRPr lang="en-GB" sz="1400" dirty="0">
              <a:latin typeface="+mn-lt"/>
            </a:endParaRPr>
          </a:p>
        </p:txBody>
      </p:sp>
      <p:sp>
        <p:nvSpPr>
          <p:cNvPr id="9" name="Content Placeholder 1"/>
          <p:cNvSpPr txBox="1">
            <a:spLocks/>
          </p:cNvSpPr>
          <p:nvPr/>
        </p:nvSpPr>
        <p:spPr>
          <a:xfrm>
            <a:off x="3095666" y="4292584"/>
            <a:ext cx="2952000" cy="1656696"/>
          </a:xfrm>
          <a:prstGeom prst="rect">
            <a:avLst/>
          </a:prstGeom>
          <a:solidFill>
            <a:srgbClr val="F6F0FA"/>
          </a:solidFill>
          <a:ln>
            <a:solidFill>
              <a:schemeClr val="tx1"/>
            </a:solidFill>
          </a:ln>
        </p:spPr>
        <p:txBody>
          <a:bodyPr vert="horz" lIns="72000" tIns="45720" rIns="72000" bIns="45720" rtlCol="0">
            <a:noAutofit/>
          </a:bodyPr>
          <a:lstStyle>
            <a:lvl1pPr marL="90488" indent="-90488" algn="l" defTabSz="914377" rtl="0" eaLnBrk="1" latinLnBrk="0" hangingPunct="1">
              <a:lnSpc>
                <a:spcPct val="90000"/>
              </a:lnSpc>
              <a:spcBef>
                <a:spcPts val="1000"/>
              </a:spcBef>
              <a:buClr>
                <a:srgbClr val="7030A0"/>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269875" indent="-138113" algn="l" defTabSz="914377" rtl="0" eaLnBrk="1" latinLnBrk="0" hangingPunct="1">
              <a:lnSpc>
                <a:spcPct val="90000"/>
              </a:lnSpc>
              <a:spcBef>
                <a:spcPts val="500"/>
              </a:spcBef>
              <a:buClr>
                <a:srgbClr val="7030A0"/>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447675" indent="-177800" algn="l" defTabSz="914377" rtl="0" eaLnBrk="1" latinLnBrk="0" hangingPunct="1">
              <a:lnSpc>
                <a:spcPct val="90000"/>
              </a:lnSpc>
              <a:spcBef>
                <a:spcPts val="500"/>
              </a:spcBef>
              <a:buClr>
                <a:srgbClr val="7030A0"/>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0" indent="0" algn="l" defTabSz="914377" rtl="0" eaLnBrk="1" latinLnBrk="0" hangingPunct="1">
              <a:lnSpc>
                <a:spcPct val="90000"/>
              </a:lnSpc>
              <a:spcBef>
                <a:spcPts val="500"/>
              </a:spcBef>
              <a:buClr>
                <a:srgbClr val="7030A0"/>
              </a:buClr>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0" indent="0" algn="l" defTabSz="914377" rtl="0" eaLnBrk="1" latinLnBrk="0" hangingPunct="1">
              <a:lnSpc>
                <a:spcPct val="90000"/>
              </a:lnSpc>
              <a:spcBef>
                <a:spcPts val="500"/>
              </a:spcBef>
              <a:buClr>
                <a:srgbClr val="7030A0"/>
              </a:buClr>
              <a:buFont typeface="Arial" panose="020B0604020202020204" pitchFamily="34" charset="0"/>
              <a:buNone/>
              <a:defRPr sz="1600" b="1" kern="1200">
                <a:solidFill>
                  <a:srgbClr val="7030A0"/>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4">
              <a:lnSpc>
                <a:spcPct val="100000"/>
              </a:lnSpc>
              <a:spcBef>
                <a:spcPts val="0"/>
              </a:spcBef>
              <a:spcAft>
                <a:spcPts val="400"/>
              </a:spcAft>
            </a:pPr>
            <a:r>
              <a:rPr lang="en-GB" sz="1400" dirty="0">
                <a:latin typeface="+mn-lt"/>
              </a:rPr>
              <a:t>D. Ensure healthy standard of living for all</a:t>
            </a:r>
          </a:p>
          <a:p>
            <a:pPr marL="180975" lvl="0" indent="-180975">
              <a:lnSpc>
                <a:spcPct val="100000"/>
              </a:lnSpc>
              <a:spcBef>
                <a:spcPts val="0"/>
              </a:spcBef>
              <a:spcAft>
                <a:spcPts val="400"/>
              </a:spcAft>
            </a:pPr>
            <a:r>
              <a:rPr lang="en-GB" sz="1400" dirty="0">
                <a:latin typeface="+mn-lt"/>
              </a:rPr>
              <a:t>Households in temporary accommodation</a:t>
            </a:r>
          </a:p>
          <a:p>
            <a:pPr marL="180975" lvl="0" indent="-180975">
              <a:lnSpc>
                <a:spcPct val="100000"/>
              </a:lnSpc>
              <a:spcBef>
                <a:spcPts val="0"/>
              </a:spcBef>
              <a:spcAft>
                <a:spcPts val="400"/>
              </a:spcAft>
            </a:pPr>
            <a:r>
              <a:rPr lang="en-GB" sz="1400" dirty="0">
                <a:latin typeface="+mn-lt"/>
              </a:rPr>
              <a:t>Food insecurity - percentage of households experiencing food insecurity</a:t>
            </a:r>
          </a:p>
          <a:p>
            <a:pPr>
              <a:lnSpc>
                <a:spcPct val="100000"/>
              </a:lnSpc>
              <a:spcBef>
                <a:spcPts val="0"/>
              </a:spcBef>
              <a:spcAft>
                <a:spcPts val="400"/>
              </a:spcAft>
            </a:pPr>
            <a:endParaRPr lang="en-GB" sz="1400" dirty="0">
              <a:latin typeface="+mn-lt"/>
            </a:endParaRPr>
          </a:p>
        </p:txBody>
      </p:sp>
      <p:sp>
        <p:nvSpPr>
          <p:cNvPr id="10" name="Content Placeholder 1"/>
          <p:cNvSpPr txBox="1">
            <a:spLocks/>
          </p:cNvSpPr>
          <p:nvPr/>
        </p:nvSpPr>
        <p:spPr>
          <a:xfrm>
            <a:off x="6144006" y="4292584"/>
            <a:ext cx="2952000" cy="1656696"/>
          </a:xfrm>
          <a:prstGeom prst="rect">
            <a:avLst/>
          </a:prstGeom>
          <a:solidFill>
            <a:srgbClr val="F6F0FA"/>
          </a:solidFill>
          <a:ln>
            <a:solidFill>
              <a:schemeClr val="tx1"/>
            </a:solidFill>
          </a:ln>
        </p:spPr>
        <p:txBody>
          <a:bodyPr vert="horz" lIns="72000" tIns="45720" rIns="72000" bIns="45720" rtlCol="0">
            <a:noAutofit/>
          </a:bodyPr>
          <a:lstStyle>
            <a:lvl1pPr marL="90488" indent="-90488" algn="l" defTabSz="914377" rtl="0" eaLnBrk="1" latinLnBrk="0" hangingPunct="1">
              <a:lnSpc>
                <a:spcPct val="90000"/>
              </a:lnSpc>
              <a:spcBef>
                <a:spcPts val="1000"/>
              </a:spcBef>
              <a:buClr>
                <a:srgbClr val="7030A0"/>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269875" indent="-138113" algn="l" defTabSz="914377" rtl="0" eaLnBrk="1" latinLnBrk="0" hangingPunct="1">
              <a:lnSpc>
                <a:spcPct val="90000"/>
              </a:lnSpc>
              <a:spcBef>
                <a:spcPts val="500"/>
              </a:spcBef>
              <a:buClr>
                <a:srgbClr val="7030A0"/>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447675" indent="-177800" algn="l" defTabSz="914377" rtl="0" eaLnBrk="1" latinLnBrk="0" hangingPunct="1">
              <a:lnSpc>
                <a:spcPct val="90000"/>
              </a:lnSpc>
              <a:spcBef>
                <a:spcPts val="500"/>
              </a:spcBef>
              <a:buClr>
                <a:srgbClr val="7030A0"/>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0" indent="0" algn="l" defTabSz="914377" rtl="0" eaLnBrk="1" latinLnBrk="0" hangingPunct="1">
              <a:lnSpc>
                <a:spcPct val="90000"/>
              </a:lnSpc>
              <a:spcBef>
                <a:spcPts val="500"/>
              </a:spcBef>
              <a:buClr>
                <a:srgbClr val="7030A0"/>
              </a:buClr>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0" indent="0" algn="l" defTabSz="914377" rtl="0" eaLnBrk="1" latinLnBrk="0" hangingPunct="1">
              <a:lnSpc>
                <a:spcPct val="90000"/>
              </a:lnSpc>
              <a:spcBef>
                <a:spcPts val="500"/>
              </a:spcBef>
              <a:buClr>
                <a:srgbClr val="7030A0"/>
              </a:buClr>
              <a:buFont typeface="Arial" panose="020B0604020202020204" pitchFamily="34" charset="0"/>
              <a:buNone/>
              <a:defRPr sz="1600" b="1" kern="1200">
                <a:solidFill>
                  <a:srgbClr val="7030A0"/>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4">
              <a:lnSpc>
                <a:spcPct val="100000"/>
              </a:lnSpc>
              <a:spcBef>
                <a:spcPts val="0"/>
              </a:spcBef>
              <a:spcAft>
                <a:spcPts val="400"/>
              </a:spcAft>
            </a:pPr>
            <a:r>
              <a:rPr lang="en-GB" sz="1400" dirty="0">
                <a:latin typeface="+mn-lt"/>
              </a:rPr>
              <a:t>E. Create and develop healthy and sustainable places and communities</a:t>
            </a:r>
          </a:p>
          <a:p>
            <a:pPr marL="180975" indent="-180975">
              <a:lnSpc>
                <a:spcPct val="100000"/>
              </a:lnSpc>
              <a:spcBef>
                <a:spcPts val="0"/>
              </a:spcBef>
              <a:spcAft>
                <a:spcPts val="400"/>
              </a:spcAft>
            </a:pPr>
            <a:r>
              <a:rPr lang="en-GB" sz="1400" dirty="0">
                <a:latin typeface="+mn-lt"/>
              </a:rPr>
              <a:t>Reduced gradients in ill health associated with social isolation and adverse impacts of travel e.g. Pollution, and accidents</a:t>
            </a:r>
          </a:p>
        </p:txBody>
      </p:sp>
      <p:sp>
        <p:nvSpPr>
          <p:cNvPr id="11" name="Rectangle: Rounded Corners 2">
            <a:extLst>
              <a:ext uri="{FF2B5EF4-FFF2-40B4-BE49-F238E27FC236}">
                <a16:creationId xmlns:a16="http://schemas.microsoft.com/office/drawing/2014/main" id="{B295D9E4-91D2-6678-3237-D24155EF95BE}"/>
              </a:ext>
            </a:extLst>
          </p:cNvPr>
          <p:cNvSpPr/>
          <p:nvPr/>
        </p:nvSpPr>
        <p:spPr>
          <a:xfrm>
            <a:off x="551384" y="5929849"/>
            <a:ext cx="10873208" cy="418014"/>
          </a:xfrm>
          <a:prstGeom prst="roundRect">
            <a:avLst/>
          </a:prstGeom>
          <a:gradFill>
            <a:gsLst>
              <a:gs pos="0">
                <a:srgbClr val="7030A0"/>
              </a:gs>
              <a:gs pos="100000">
                <a:srgbClr val="B889DB"/>
              </a:gs>
            </a:gsLst>
          </a:gra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1400" dirty="0">
                <a:cs typeface="Arial" panose="020B0604020202020204" pitchFamily="34" charset="0"/>
              </a:rPr>
              <a:t>Focuses on those areas where LAs and NHS working together can go further and faster in delivering for our residents</a:t>
            </a:r>
          </a:p>
          <a:p>
            <a:pPr algn="ctr"/>
            <a:r>
              <a:rPr lang="en-GB" sz="1400" dirty="0">
                <a:cs typeface="Arial" panose="020B0604020202020204" pitchFamily="34" charset="0"/>
              </a:rPr>
              <a:t> </a:t>
            </a:r>
            <a:r>
              <a:rPr lang="en-GB" sz="1400" i="1" dirty="0">
                <a:cs typeface="Arial" panose="020B0604020202020204" pitchFamily="34" charset="0"/>
              </a:rPr>
              <a:t>Not intended to cover </a:t>
            </a:r>
            <a:r>
              <a:rPr lang="en-GB" sz="1400" b="1" i="1" dirty="0">
                <a:cs typeface="Arial" panose="020B0604020202020204" pitchFamily="34" charset="0"/>
              </a:rPr>
              <a:t>everything</a:t>
            </a:r>
            <a:r>
              <a:rPr lang="en-GB" sz="1400" i="1" dirty="0">
                <a:cs typeface="Arial" panose="020B0604020202020204" pitchFamily="34" charset="0"/>
              </a:rPr>
              <a:t> each partner is doing</a:t>
            </a:r>
          </a:p>
        </p:txBody>
      </p:sp>
      <p:sp>
        <p:nvSpPr>
          <p:cNvPr id="15" name="Content Placeholder 1"/>
          <p:cNvSpPr txBox="1">
            <a:spLocks/>
          </p:cNvSpPr>
          <p:nvPr/>
        </p:nvSpPr>
        <p:spPr>
          <a:xfrm>
            <a:off x="6134685" y="1271126"/>
            <a:ext cx="2952000" cy="2952328"/>
          </a:xfrm>
          <a:prstGeom prst="rect">
            <a:avLst/>
          </a:prstGeom>
          <a:solidFill>
            <a:srgbClr val="F6F0FA"/>
          </a:solidFill>
          <a:ln>
            <a:solidFill>
              <a:schemeClr val="tx1"/>
            </a:solidFill>
          </a:ln>
        </p:spPr>
        <p:txBody>
          <a:bodyPr vert="horz" lIns="72000" tIns="45720" rIns="72000" bIns="45720" rtlCol="0">
            <a:noAutofit/>
          </a:bodyPr>
          <a:lstStyle>
            <a:lvl1pPr marL="90488" indent="-90488" algn="l" defTabSz="914377" rtl="0" eaLnBrk="1" latinLnBrk="0" hangingPunct="1">
              <a:lnSpc>
                <a:spcPct val="90000"/>
              </a:lnSpc>
              <a:spcBef>
                <a:spcPts val="1000"/>
              </a:spcBef>
              <a:buClr>
                <a:srgbClr val="7030A0"/>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269875" indent="-138113" algn="l" defTabSz="914377" rtl="0" eaLnBrk="1" latinLnBrk="0" hangingPunct="1">
              <a:lnSpc>
                <a:spcPct val="90000"/>
              </a:lnSpc>
              <a:spcBef>
                <a:spcPts val="500"/>
              </a:spcBef>
              <a:buClr>
                <a:srgbClr val="7030A0"/>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447675" indent="-177800" algn="l" defTabSz="914377" rtl="0" eaLnBrk="1" latinLnBrk="0" hangingPunct="1">
              <a:lnSpc>
                <a:spcPct val="90000"/>
              </a:lnSpc>
              <a:spcBef>
                <a:spcPts val="500"/>
              </a:spcBef>
              <a:buClr>
                <a:srgbClr val="7030A0"/>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0" indent="0" algn="l" defTabSz="914377" rtl="0" eaLnBrk="1" latinLnBrk="0" hangingPunct="1">
              <a:lnSpc>
                <a:spcPct val="90000"/>
              </a:lnSpc>
              <a:spcBef>
                <a:spcPts val="500"/>
              </a:spcBef>
              <a:buClr>
                <a:srgbClr val="7030A0"/>
              </a:buClr>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0" indent="0" algn="l" defTabSz="914377" rtl="0" eaLnBrk="1" latinLnBrk="0" hangingPunct="1">
              <a:lnSpc>
                <a:spcPct val="90000"/>
              </a:lnSpc>
              <a:spcBef>
                <a:spcPts val="500"/>
              </a:spcBef>
              <a:buClr>
                <a:srgbClr val="7030A0"/>
              </a:buClr>
              <a:buFont typeface="Arial" panose="020B0604020202020204" pitchFamily="34" charset="0"/>
              <a:buNone/>
              <a:defRPr sz="1600" b="1" kern="1200">
                <a:solidFill>
                  <a:srgbClr val="7030A0"/>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4"/>
            <a:r>
              <a:rPr lang="en-GB" sz="1400" dirty="0">
                <a:latin typeface="+mn-lt"/>
              </a:rPr>
              <a:t>C. Create fair employment and good work for all</a:t>
            </a:r>
          </a:p>
          <a:p>
            <a:pPr lvl="0"/>
            <a:r>
              <a:rPr lang="en-GB" sz="1400" dirty="0">
                <a:latin typeface="+mn-lt"/>
              </a:rPr>
              <a:t>Gap in the employment rate between those with a physical or mental long- term health condition and the overall employment rate</a:t>
            </a:r>
          </a:p>
          <a:p>
            <a:pPr lvl="0"/>
            <a:r>
              <a:rPr lang="en-GB" sz="1400" dirty="0">
                <a:latin typeface="+mn-lt"/>
              </a:rPr>
              <a:t>Gap in the employment rate for adults known to MH services v overall adult population</a:t>
            </a:r>
          </a:p>
          <a:p>
            <a:pPr lvl="0"/>
            <a:r>
              <a:rPr lang="en-GB" sz="1400" dirty="0">
                <a:latin typeface="+mn-lt"/>
              </a:rPr>
              <a:t>Adult social care vacancy and retention rates below or equal to averages for benchmarking group of councils</a:t>
            </a:r>
          </a:p>
        </p:txBody>
      </p:sp>
    </p:spTree>
    <p:extLst>
      <p:ext uri="{BB962C8B-B14F-4D97-AF65-F5344CB8AC3E}">
        <p14:creationId xmlns:p14="http://schemas.microsoft.com/office/powerpoint/2010/main" val="2639735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76F84FA-B8EB-462F-97BA-032CB76B4E3A}" type="slidenum">
              <a:rPr lang="en-GB" smtClean="0"/>
              <a:pPr/>
              <a:t>11</a:t>
            </a:fld>
            <a:endParaRPr lang="en-GB" dirty="0"/>
          </a:p>
        </p:txBody>
      </p:sp>
      <p:sp>
        <p:nvSpPr>
          <p:cNvPr id="3" name="Title 2"/>
          <p:cNvSpPr>
            <a:spLocks noGrp="1"/>
          </p:cNvSpPr>
          <p:nvPr>
            <p:ph type="title"/>
          </p:nvPr>
        </p:nvSpPr>
        <p:spPr/>
        <p:txBody>
          <a:bodyPr/>
          <a:lstStyle/>
          <a:p>
            <a:r>
              <a:rPr lang="en-GB" b="1" dirty="0"/>
              <a:t>Emerging headlines </a:t>
            </a:r>
            <a:r>
              <a:rPr lang="en-GB" dirty="0"/>
              <a:t>– with example priorities </a:t>
            </a:r>
          </a:p>
        </p:txBody>
      </p:sp>
      <p:grpSp>
        <p:nvGrpSpPr>
          <p:cNvPr id="4" name="Group 3"/>
          <p:cNvGrpSpPr/>
          <p:nvPr/>
        </p:nvGrpSpPr>
        <p:grpSpPr>
          <a:xfrm>
            <a:off x="3431704" y="2132856"/>
            <a:ext cx="5112568" cy="3137525"/>
            <a:chOff x="2207568" y="1371594"/>
            <a:chExt cx="7867699" cy="4613275"/>
          </a:xfrm>
        </p:grpSpPr>
        <p:grpSp>
          <p:nvGrpSpPr>
            <p:cNvPr id="19" name="Group 18"/>
            <p:cNvGrpSpPr/>
            <p:nvPr/>
          </p:nvGrpSpPr>
          <p:grpSpPr>
            <a:xfrm>
              <a:off x="2207568" y="1371594"/>
              <a:ext cx="7867699" cy="4613275"/>
              <a:chOff x="3592314" y="1371594"/>
              <a:chExt cx="5330825" cy="4613275"/>
            </a:xfrm>
          </p:grpSpPr>
          <p:sp>
            <p:nvSpPr>
              <p:cNvPr id="10" name="Freeform 7"/>
              <p:cNvSpPr>
                <a:spLocks/>
              </p:cNvSpPr>
              <p:nvPr/>
            </p:nvSpPr>
            <p:spPr bwMode="auto">
              <a:xfrm>
                <a:off x="6672065" y="1371594"/>
                <a:ext cx="2251074" cy="2305050"/>
              </a:xfrm>
              <a:custGeom>
                <a:avLst/>
                <a:gdLst>
                  <a:gd name="T0" fmla="*/ 137 w 709"/>
                  <a:gd name="T1" fmla="*/ 726 h 726"/>
                  <a:gd name="T2" fmla="*/ 709 w 709"/>
                  <a:gd name="T3" fmla="*/ 726 h 726"/>
                  <a:gd name="T4" fmla="*/ 289 w 709"/>
                  <a:gd name="T5" fmla="*/ 0 h 726"/>
                  <a:gd name="T6" fmla="*/ 286 w 709"/>
                  <a:gd name="T7" fmla="*/ 0 h 726"/>
                  <a:gd name="T8" fmla="*/ 0 w 709"/>
                  <a:gd name="T9" fmla="*/ 494 h 726"/>
                  <a:gd name="T10" fmla="*/ 0 w 709"/>
                  <a:gd name="T11" fmla="*/ 494 h 726"/>
                  <a:gd name="T12" fmla="*/ 15 w 709"/>
                  <a:gd name="T13" fmla="*/ 502 h 726"/>
                  <a:gd name="T14" fmla="*/ 30 w 709"/>
                  <a:gd name="T15" fmla="*/ 513 h 726"/>
                  <a:gd name="T16" fmla="*/ 43 w 709"/>
                  <a:gd name="T17" fmla="*/ 523 h 726"/>
                  <a:gd name="T18" fmla="*/ 56 w 709"/>
                  <a:gd name="T19" fmla="*/ 536 h 726"/>
                  <a:gd name="T20" fmla="*/ 68 w 709"/>
                  <a:gd name="T21" fmla="*/ 547 h 726"/>
                  <a:gd name="T22" fmla="*/ 79 w 709"/>
                  <a:gd name="T23" fmla="*/ 561 h 726"/>
                  <a:gd name="T24" fmla="*/ 90 w 709"/>
                  <a:gd name="T25" fmla="*/ 574 h 726"/>
                  <a:gd name="T26" fmla="*/ 99 w 709"/>
                  <a:gd name="T27" fmla="*/ 589 h 726"/>
                  <a:gd name="T28" fmla="*/ 107 w 709"/>
                  <a:gd name="T29" fmla="*/ 605 h 726"/>
                  <a:gd name="T30" fmla="*/ 115 w 709"/>
                  <a:gd name="T31" fmla="*/ 621 h 726"/>
                  <a:gd name="T32" fmla="*/ 121 w 709"/>
                  <a:gd name="T33" fmla="*/ 637 h 726"/>
                  <a:gd name="T34" fmla="*/ 127 w 709"/>
                  <a:gd name="T35" fmla="*/ 654 h 726"/>
                  <a:gd name="T36" fmla="*/ 132 w 709"/>
                  <a:gd name="T37" fmla="*/ 672 h 726"/>
                  <a:gd name="T38" fmla="*/ 135 w 709"/>
                  <a:gd name="T39" fmla="*/ 690 h 726"/>
                  <a:gd name="T40" fmla="*/ 136 w 709"/>
                  <a:gd name="T41" fmla="*/ 708 h 726"/>
                  <a:gd name="T42" fmla="*/ 137 w 709"/>
                  <a:gd name="T43" fmla="*/ 726 h 726"/>
                  <a:gd name="T44" fmla="*/ 137 w 709"/>
                  <a:gd name="T45" fmla="*/ 726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09" h="726">
                    <a:moveTo>
                      <a:pt x="137" y="726"/>
                    </a:moveTo>
                    <a:lnTo>
                      <a:pt x="709" y="726"/>
                    </a:lnTo>
                    <a:lnTo>
                      <a:pt x="289" y="0"/>
                    </a:lnTo>
                    <a:lnTo>
                      <a:pt x="286" y="0"/>
                    </a:lnTo>
                    <a:lnTo>
                      <a:pt x="0" y="494"/>
                    </a:lnTo>
                    <a:lnTo>
                      <a:pt x="0" y="494"/>
                    </a:lnTo>
                    <a:lnTo>
                      <a:pt x="15" y="502"/>
                    </a:lnTo>
                    <a:lnTo>
                      <a:pt x="30" y="513"/>
                    </a:lnTo>
                    <a:lnTo>
                      <a:pt x="43" y="523"/>
                    </a:lnTo>
                    <a:lnTo>
                      <a:pt x="56" y="536"/>
                    </a:lnTo>
                    <a:lnTo>
                      <a:pt x="68" y="547"/>
                    </a:lnTo>
                    <a:lnTo>
                      <a:pt x="79" y="561"/>
                    </a:lnTo>
                    <a:lnTo>
                      <a:pt x="90" y="574"/>
                    </a:lnTo>
                    <a:lnTo>
                      <a:pt x="99" y="589"/>
                    </a:lnTo>
                    <a:lnTo>
                      <a:pt x="107" y="605"/>
                    </a:lnTo>
                    <a:lnTo>
                      <a:pt x="115" y="621"/>
                    </a:lnTo>
                    <a:lnTo>
                      <a:pt x="121" y="637"/>
                    </a:lnTo>
                    <a:lnTo>
                      <a:pt x="127" y="654"/>
                    </a:lnTo>
                    <a:lnTo>
                      <a:pt x="132" y="672"/>
                    </a:lnTo>
                    <a:lnTo>
                      <a:pt x="135" y="690"/>
                    </a:lnTo>
                    <a:lnTo>
                      <a:pt x="136" y="708"/>
                    </a:lnTo>
                    <a:lnTo>
                      <a:pt x="137" y="726"/>
                    </a:lnTo>
                    <a:lnTo>
                      <a:pt x="137" y="726"/>
                    </a:lnTo>
                    <a:close/>
                  </a:path>
                </a:pathLst>
              </a:custGeom>
              <a:solidFill>
                <a:schemeClr val="accent1">
                  <a:lumMod val="60000"/>
                  <a:lumOff val="40000"/>
                </a:schemeClr>
              </a:solidFill>
              <a:ln w="4">
                <a:solidFill>
                  <a:srgbClr val="000000"/>
                </a:solidFill>
                <a:prstDash val="solid"/>
                <a:round/>
                <a:headEnd/>
                <a:tailEnd/>
              </a:ln>
            </p:spPr>
            <p:txBody>
              <a:bodyPr lIns="360000" rIns="792000" anchor="ctr"/>
              <a:lstStyle/>
              <a:p>
                <a:pPr algn="ctr">
                  <a:defRPr/>
                </a:pPr>
                <a:r>
                  <a:rPr lang="en-GB" sz="1400" dirty="0">
                    <a:solidFill>
                      <a:sysClr val="windowText" lastClr="000000"/>
                    </a:solidFill>
                    <a:latin typeface="Arial" panose="020B0604020202020204" pitchFamily="34" charset="0"/>
                    <a:cs typeface="Arial" panose="020B0604020202020204" pitchFamily="34" charset="0"/>
                  </a:rPr>
                  <a:t>Improve access</a:t>
                </a:r>
              </a:p>
            </p:txBody>
          </p:sp>
          <p:sp>
            <p:nvSpPr>
              <p:cNvPr id="11" name="Freeform 8"/>
              <p:cNvSpPr>
                <a:spLocks/>
              </p:cNvSpPr>
              <p:nvPr/>
            </p:nvSpPr>
            <p:spPr bwMode="auto">
              <a:xfrm>
                <a:off x="3592314" y="1381119"/>
                <a:ext cx="2232025" cy="2295525"/>
              </a:xfrm>
              <a:custGeom>
                <a:avLst/>
                <a:gdLst>
                  <a:gd name="T0" fmla="*/ 703 w 703"/>
                  <a:gd name="T1" fmla="*/ 494 h 723"/>
                  <a:gd name="T2" fmla="*/ 418 w 703"/>
                  <a:gd name="T3" fmla="*/ 0 h 723"/>
                  <a:gd name="T4" fmla="*/ 0 w 703"/>
                  <a:gd name="T5" fmla="*/ 723 h 723"/>
                  <a:gd name="T6" fmla="*/ 572 w 703"/>
                  <a:gd name="T7" fmla="*/ 723 h 723"/>
                  <a:gd name="T8" fmla="*/ 572 w 703"/>
                  <a:gd name="T9" fmla="*/ 723 h 723"/>
                  <a:gd name="T10" fmla="*/ 573 w 703"/>
                  <a:gd name="T11" fmla="*/ 706 h 723"/>
                  <a:gd name="T12" fmla="*/ 574 w 703"/>
                  <a:gd name="T13" fmla="*/ 688 h 723"/>
                  <a:gd name="T14" fmla="*/ 577 w 703"/>
                  <a:gd name="T15" fmla="*/ 670 h 723"/>
                  <a:gd name="T16" fmla="*/ 581 w 703"/>
                  <a:gd name="T17" fmla="*/ 653 h 723"/>
                  <a:gd name="T18" fmla="*/ 587 w 703"/>
                  <a:gd name="T19" fmla="*/ 636 h 723"/>
                  <a:gd name="T20" fmla="*/ 593 w 703"/>
                  <a:gd name="T21" fmla="*/ 620 h 723"/>
                  <a:gd name="T22" fmla="*/ 600 w 703"/>
                  <a:gd name="T23" fmla="*/ 605 h 723"/>
                  <a:gd name="T24" fmla="*/ 608 w 703"/>
                  <a:gd name="T25" fmla="*/ 589 h 723"/>
                  <a:gd name="T26" fmla="*/ 617 w 703"/>
                  <a:gd name="T27" fmla="*/ 575 h 723"/>
                  <a:gd name="T28" fmla="*/ 627 w 703"/>
                  <a:gd name="T29" fmla="*/ 561 h 723"/>
                  <a:gd name="T30" fmla="*/ 638 w 703"/>
                  <a:gd name="T31" fmla="*/ 548 h 723"/>
                  <a:gd name="T32" fmla="*/ 649 w 703"/>
                  <a:gd name="T33" fmla="*/ 536 h 723"/>
                  <a:gd name="T34" fmla="*/ 662 w 703"/>
                  <a:gd name="T35" fmla="*/ 524 h 723"/>
                  <a:gd name="T36" fmla="*/ 675 w 703"/>
                  <a:gd name="T37" fmla="*/ 513 h 723"/>
                  <a:gd name="T38" fmla="*/ 688 w 703"/>
                  <a:gd name="T39" fmla="*/ 503 h 723"/>
                  <a:gd name="T40" fmla="*/ 703 w 703"/>
                  <a:gd name="T41" fmla="*/ 494 h 723"/>
                  <a:gd name="T42" fmla="*/ 703 w 703"/>
                  <a:gd name="T43" fmla="*/ 494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03" h="723">
                    <a:moveTo>
                      <a:pt x="703" y="494"/>
                    </a:moveTo>
                    <a:lnTo>
                      <a:pt x="418" y="0"/>
                    </a:lnTo>
                    <a:lnTo>
                      <a:pt x="0" y="723"/>
                    </a:lnTo>
                    <a:lnTo>
                      <a:pt x="572" y="723"/>
                    </a:lnTo>
                    <a:lnTo>
                      <a:pt x="572" y="723"/>
                    </a:lnTo>
                    <a:lnTo>
                      <a:pt x="573" y="706"/>
                    </a:lnTo>
                    <a:lnTo>
                      <a:pt x="574" y="688"/>
                    </a:lnTo>
                    <a:lnTo>
                      <a:pt x="577" y="670"/>
                    </a:lnTo>
                    <a:lnTo>
                      <a:pt x="581" y="653"/>
                    </a:lnTo>
                    <a:lnTo>
                      <a:pt x="587" y="636"/>
                    </a:lnTo>
                    <a:lnTo>
                      <a:pt x="593" y="620"/>
                    </a:lnTo>
                    <a:lnTo>
                      <a:pt x="600" y="605"/>
                    </a:lnTo>
                    <a:lnTo>
                      <a:pt x="608" y="589"/>
                    </a:lnTo>
                    <a:lnTo>
                      <a:pt x="617" y="575"/>
                    </a:lnTo>
                    <a:lnTo>
                      <a:pt x="627" y="561"/>
                    </a:lnTo>
                    <a:lnTo>
                      <a:pt x="638" y="548"/>
                    </a:lnTo>
                    <a:lnTo>
                      <a:pt x="649" y="536"/>
                    </a:lnTo>
                    <a:lnTo>
                      <a:pt x="662" y="524"/>
                    </a:lnTo>
                    <a:lnTo>
                      <a:pt x="675" y="513"/>
                    </a:lnTo>
                    <a:lnTo>
                      <a:pt x="688" y="503"/>
                    </a:lnTo>
                    <a:lnTo>
                      <a:pt x="703" y="494"/>
                    </a:lnTo>
                    <a:lnTo>
                      <a:pt x="703" y="494"/>
                    </a:lnTo>
                    <a:close/>
                  </a:path>
                </a:pathLst>
              </a:custGeom>
              <a:solidFill>
                <a:schemeClr val="accent1">
                  <a:lumMod val="20000"/>
                  <a:lumOff val="80000"/>
                </a:schemeClr>
              </a:solidFill>
              <a:ln w="4">
                <a:solidFill>
                  <a:srgbClr val="000000"/>
                </a:solidFill>
                <a:prstDash val="solid"/>
                <a:round/>
                <a:headEnd/>
                <a:tailEnd/>
              </a:ln>
            </p:spPr>
            <p:txBody>
              <a:bodyPr lIns="900000" rIns="360000" anchor="ctr"/>
              <a:lstStyle/>
              <a:p>
                <a:pPr algn="ctr">
                  <a:defRPr/>
                </a:pPr>
                <a:r>
                  <a:rPr lang="en-GB" sz="1400" dirty="0">
                    <a:solidFill>
                      <a:sysClr val="windowText" lastClr="000000"/>
                    </a:solidFill>
                  </a:rPr>
                  <a:t>Support health and well-being</a:t>
                </a:r>
              </a:p>
            </p:txBody>
          </p:sp>
          <p:sp>
            <p:nvSpPr>
              <p:cNvPr id="12" name="Freeform 9"/>
              <p:cNvSpPr>
                <a:spLocks/>
              </p:cNvSpPr>
              <p:nvPr/>
            </p:nvSpPr>
            <p:spPr bwMode="auto">
              <a:xfrm>
                <a:off x="4919464" y="1371594"/>
                <a:ext cx="2660650" cy="1577975"/>
              </a:xfrm>
              <a:custGeom>
                <a:avLst/>
                <a:gdLst>
                  <a:gd name="T0" fmla="*/ 421 w 838"/>
                  <a:gd name="T1" fmla="*/ 459 h 497"/>
                  <a:gd name="T2" fmla="*/ 421 w 838"/>
                  <a:gd name="T3" fmla="*/ 459 h 497"/>
                  <a:gd name="T4" fmla="*/ 439 w 838"/>
                  <a:gd name="T5" fmla="*/ 460 h 497"/>
                  <a:gd name="T6" fmla="*/ 456 w 838"/>
                  <a:gd name="T7" fmla="*/ 461 h 497"/>
                  <a:gd name="T8" fmla="*/ 474 w 838"/>
                  <a:gd name="T9" fmla="*/ 464 h 497"/>
                  <a:gd name="T10" fmla="*/ 491 w 838"/>
                  <a:gd name="T11" fmla="*/ 468 h 497"/>
                  <a:gd name="T12" fmla="*/ 506 w 838"/>
                  <a:gd name="T13" fmla="*/ 473 h 497"/>
                  <a:gd name="T14" fmla="*/ 522 w 838"/>
                  <a:gd name="T15" fmla="*/ 479 h 497"/>
                  <a:gd name="T16" fmla="*/ 538 w 838"/>
                  <a:gd name="T17" fmla="*/ 485 h 497"/>
                  <a:gd name="T18" fmla="*/ 552 w 838"/>
                  <a:gd name="T19" fmla="*/ 494 h 497"/>
                  <a:gd name="T20" fmla="*/ 838 w 838"/>
                  <a:gd name="T21" fmla="*/ 0 h 497"/>
                  <a:gd name="T22" fmla="*/ 2 w 838"/>
                  <a:gd name="T23" fmla="*/ 0 h 497"/>
                  <a:gd name="T24" fmla="*/ 0 w 838"/>
                  <a:gd name="T25" fmla="*/ 3 h 497"/>
                  <a:gd name="T26" fmla="*/ 285 w 838"/>
                  <a:gd name="T27" fmla="*/ 497 h 497"/>
                  <a:gd name="T28" fmla="*/ 285 w 838"/>
                  <a:gd name="T29" fmla="*/ 497 h 497"/>
                  <a:gd name="T30" fmla="*/ 300 w 838"/>
                  <a:gd name="T31" fmla="*/ 488 h 497"/>
                  <a:gd name="T32" fmla="*/ 316 w 838"/>
                  <a:gd name="T33" fmla="*/ 481 h 497"/>
                  <a:gd name="T34" fmla="*/ 332 w 838"/>
                  <a:gd name="T35" fmla="*/ 475 h 497"/>
                  <a:gd name="T36" fmla="*/ 349 w 838"/>
                  <a:gd name="T37" fmla="*/ 468 h 497"/>
                  <a:gd name="T38" fmla="*/ 367 w 838"/>
                  <a:gd name="T39" fmla="*/ 464 h 497"/>
                  <a:gd name="T40" fmla="*/ 385 w 838"/>
                  <a:gd name="T41" fmla="*/ 461 h 497"/>
                  <a:gd name="T42" fmla="*/ 402 w 838"/>
                  <a:gd name="T43" fmla="*/ 460 h 497"/>
                  <a:gd name="T44" fmla="*/ 421 w 838"/>
                  <a:gd name="T45" fmla="*/ 459 h 497"/>
                  <a:gd name="T46" fmla="*/ 421 w 838"/>
                  <a:gd name="T47" fmla="*/ 45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38" h="497">
                    <a:moveTo>
                      <a:pt x="421" y="459"/>
                    </a:moveTo>
                    <a:lnTo>
                      <a:pt x="421" y="459"/>
                    </a:lnTo>
                    <a:lnTo>
                      <a:pt x="439" y="460"/>
                    </a:lnTo>
                    <a:lnTo>
                      <a:pt x="456" y="461"/>
                    </a:lnTo>
                    <a:lnTo>
                      <a:pt x="474" y="464"/>
                    </a:lnTo>
                    <a:lnTo>
                      <a:pt x="491" y="468"/>
                    </a:lnTo>
                    <a:lnTo>
                      <a:pt x="506" y="473"/>
                    </a:lnTo>
                    <a:lnTo>
                      <a:pt x="522" y="479"/>
                    </a:lnTo>
                    <a:lnTo>
                      <a:pt x="538" y="485"/>
                    </a:lnTo>
                    <a:lnTo>
                      <a:pt x="552" y="494"/>
                    </a:lnTo>
                    <a:lnTo>
                      <a:pt x="838" y="0"/>
                    </a:lnTo>
                    <a:lnTo>
                      <a:pt x="2" y="0"/>
                    </a:lnTo>
                    <a:lnTo>
                      <a:pt x="0" y="3"/>
                    </a:lnTo>
                    <a:lnTo>
                      <a:pt x="285" y="497"/>
                    </a:lnTo>
                    <a:lnTo>
                      <a:pt x="285" y="497"/>
                    </a:lnTo>
                    <a:lnTo>
                      <a:pt x="300" y="488"/>
                    </a:lnTo>
                    <a:lnTo>
                      <a:pt x="316" y="481"/>
                    </a:lnTo>
                    <a:lnTo>
                      <a:pt x="332" y="475"/>
                    </a:lnTo>
                    <a:lnTo>
                      <a:pt x="349" y="468"/>
                    </a:lnTo>
                    <a:lnTo>
                      <a:pt x="367" y="464"/>
                    </a:lnTo>
                    <a:lnTo>
                      <a:pt x="385" y="461"/>
                    </a:lnTo>
                    <a:lnTo>
                      <a:pt x="402" y="460"/>
                    </a:lnTo>
                    <a:lnTo>
                      <a:pt x="421" y="459"/>
                    </a:lnTo>
                    <a:lnTo>
                      <a:pt x="421" y="459"/>
                    </a:lnTo>
                    <a:close/>
                  </a:path>
                </a:pathLst>
              </a:custGeom>
              <a:solidFill>
                <a:schemeClr val="accent1">
                  <a:lumMod val="40000"/>
                  <a:lumOff val="60000"/>
                </a:schemeClr>
              </a:solidFill>
              <a:ln w="4">
                <a:solidFill>
                  <a:srgbClr val="000000"/>
                </a:solidFill>
                <a:prstDash val="solid"/>
                <a:round/>
                <a:headEnd/>
                <a:tailEnd/>
              </a:ln>
            </p:spPr>
            <p:txBody>
              <a:bodyPr lIns="432000" rIns="432000" anchor="ctr"/>
              <a:lstStyle/>
              <a:p>
                <a:pPr algn="ctr">
                  <a:defRPr/>
                </a:pPr>
                <a:r>
                  <a:rPr lang="en-GB" sz="1400" dirty="0">
                    <a:solidFill>
                      <a:sysClr val="windowText" lastClr="000000"/>
                    </a:solidFill>
                  </a:rPr>
                  <a:t>Address inequalities</a:t>
                </a:r>
              </a:p>
            </p:txBody>
          </p:sp>
          <p:sp>
            <p:nvSpPr>
              <p:cNvPr id="13" name="Freeform 10"/>
              <p:cNvSpPr>
                <a:spLocks/>
              </p:cNvSpPr>
              <p:nvPr/>
            </p:nvSpPr>
            <p:spPr bwMode="auto">
              <a:xfrm>
                <a:off x="3592314" y="3676644"/>
                <a:ext cx="2232025" cy="2298700"/>
              </a:xfrm>
              <a:custGeom>
                <a:avLst/>
                <a:gdLst>
                  <a:gd name="T0" fmla="*/ 572 w 703"/>
                  <a:gd name="T1" fmla="*/ 0 h 724"/>
                  <a:gd name="T2" fmla="*/ 0 w 703"/>
                  <a:gd name="T3" fmla="*/ 0 h 724"/>
                  <a:gd name="T4" fmla="*/ 418 w 703"/>
                  <a:gd name="T5" fmla="*/ 724 h 724"/>
                  <a:gd name="T6" fmla="*/ 703 w 703"/>
                  <a:gd name="T7" fmla="*/ 230 h 724"/>
                  <a:gd name="T8" fmla="*/ 703 w 703"/>
                  <a:gd name="T9" fmla="*/ 230 h 724"/>
                  <a:gd name="T10" fmla="*/ 688 w 703"/>
                  <a:gd name="T11" fmla="*/ 222 h 724"/>
                  <a:gd name="T12" fmla="*/ 675 w 703"/>
                  <a:gd name="T13" fmla="*/ 211 h 724"/>
                  <a:gd name="T14" fmla="*/ 662 w 703"/>
                  <a:gd name="T15" fmla="*/ 201 h 724"/>
                  <a:gd name="T16" fmla="*/ 649 w 703"/>
                  <a:gd name="T17" fmla="*/ 188 h 724"/>
                  <a:gd name="T18" fmla="*/ 638 w 703"/>
                  <a:gd name="T19" fmla="*/ 177 h 724"/>
                  <a:gd name="T20" fmla="*/ 627 w 703"/>
                  <a:gd name="T21" fmla="*/ 163 h 724"/>
                  <a:gd name="T22" fmla="*/ 617 w 703"/>
                  <a:gd name="T23" fmla="*/ 149 h 724"/>
                  <a:gd name="T24" fmla="*/ 608 w 703"/>
                  <a:gd name="T25" fmla="*/ 135 h 724"/>
                  <a:gd name="T26" fmla="*/ 600 w 703"/>
                  <a:gd name="T27" fmla="*/ 120 h 724"/>
                  <a:gd name="T28" fmla="*/ 593 w 703"/>
                  <a:gd name="T29" fmla="*/ 104 h 724"/>
                  <a:gd name="T30" fmla="*/ 587 w 703"/>
                  <a:gd name="T31" fmla="*/ 88 h 724"/>
                  <a:gd name="T32" fmla="*/ 581 w 703"/>
                  <a:gd name="T33" fmla="*/ 71 h 724"/>
                  <a:gd name="T34" fmla="*/ 577 w 703"/>
                  <a:gd name="T35" fmla="*/ 54 h 724"/>
                  <a:gd name="T36" fmla="*/ 574 w 703"/>
                  <a:gd name="T37" fmla="*/ 36 h 724"/>
                  <a:gd name="T38" fmla="*/ 573 w 703"/>
                  <a:gd name="T39" fmla="*/ 18 h 724"/>
                  <a:gd name="T40" fmla="*/ 572 w 703"/>
                  <a:gd name="T41" fmla="*/ 0 h 724"/>
                  <a:gd name="T42" fmla="*/ 572 w 703"/>
                  <a:gd name="T43" fmla="*/ 0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03" h="724">
                    <a:moveTo>
                      <a:pt x="572" y="0"/>
                    </a:moveTo>
                    <a:lnTo>
                      <a:pt x="0" y="0"/>
                    </a:lnTo>
                    <a:lnTo>
                      <a:pt x="418" y="724"/>
                    </a:lnTo>
                    <a:lnTo>
                      <a:pt x="703" y="230"/>
                    </a:lnTo>
                    <a:lnTo>
                      <a:pt x="703" y="230"/>
                    </a:lnTo>
                    <a:lnTo>
                      <a:pt x="688" y="222"/>
                    </a:lnTo>
                    <a:lnTo>
                      <a:pt x="675" y="211"/>
                    </a:lnTo>
                    <a:lnTo>
                      <a:pt x="662" y="201"/>
                    </a:lnTo>
                    <a:lnTo>
                      <a:pt x="649" y="188"/>
                    </a:lnTo>
                    <a:lnTo>
                      <a:pt x="638" y="177"/>
                    </a:lnTo>
                    <a:lnTo>
                      <a:pt x="627" y="163"/>
                    </a:lnTo>
                    <a:lnTo>
                      <a:pt x="617" y="149"/>
                    </a:lnTo>
                    <a:lnTo>
                      <a:pt x="608" y="135"/>
                    </a:lnTo>
                    <a:lnTo>
                      <a:pt x="600" y="120"/>
                    </a:lnTo>
                    <a:lnTo>
                      <a:pt x="593" y="104"/>
                    </a:lnTo>
                    <a:lnTo>
                      <a:pt x="587" y="88"/>
                    </a:lnTo>
                    <a:lnTo>
                      <a:pt x="581" y="71"/>
                    </a:lnTo>
                    <a:lnTo>
                      <a:pt x="577" y="54"/>
                    </a:lnTo>
                    <a:lnTo>
                      <a:pt x="574" y="36"/>
                    </a:lnTo>
                    <a:lnTo>
                      <a:pt x="573" y="18"/>
                    </a:lnTo>
                    <a:lnTo>
                      <a:pt x="572" y="0"/>
                    </a:lnTo>
                    <a:lnTo>
                      <a:pt x="572" y="0"/>
                    </a:lnTo>
                    <a:close/>
                  </a:path>
                </a:pathLst>
              </a:custGeom>
              <a:solidFill>
                <a:schemeClr val="accent1">
                  <a:lumMod val="75000"/>
                </a:schemeClr>
              </a:solidFill>
              <a:ln w="4">
                <a:solidFill>
                  <a:srgbClr val="000000"/>
                </a:solidFill>
                <a:prstDash val="solid"/>
                <a:round/>
                <a:headEnd/>
                <a:tailEnd/>
              </a:ln>
            </p:spPr>
            <p:txBody>
              <a:bodyPr lIns="900000" rIns="360000" anchor="ctr"/>
              <a:lstStyle/>
              <a:p>
                <a:pPr algn="ctr">
                  <a:defRPr/>
                </a:pPr>
                <a:r>
                  <a:rPr lang="en-GB" sz="1400" dirty="0"/>
                  <a:t>Deliver care </a:t>
                </a:r>
                <a:r>
                  <a:rPr lang="en-GB" sz="1400" dirty="0">
                    <a:solidFill>
                      <a:sysClr val="windowText" lastClr="000000"/>
                    </a:solidFill>
                  </a:rPr>
                  <a:t>closer to home</a:t>
                </a:r>
              </a:p>
              <a:p>
                <a:pPr algn="ctr" eaLnBrk="1" fontAlgn="auto" hangingPunct="1">
                  <a:spcBef>
                    <a:spcPts val="0"/>
                  </a:spcBef>
                  <a:spcAft>
                    <a:spcPts val="0"/>
                  </a:spcAft>
                  <a:defRPr/>
                </a:pPr>
                <a:endParaRPr lang="en-GB" sz="1400" dirty="0"/>
              </a:p>
            </p:txBody>
          </p:sp>
          <p:sp>
            <p:nvSpPr>
              <p:cNvPr id="14" name="Freeform 11"/>
              <p:cNvSpPr>
                <a:spLocks/>
              </p:cNvSpPr>
              <p:nvPr/>
            </p:nvSpPr>
            <p:spPr bwMode="auto">
              <a:xfrm>
                <a:off x="4919464" y="4406894"/>
                <a:ext cx="2657475" cy="1577975"/>
              </a:xfrm>
              <a:custGeom>
                <a:avLst/>
                <a:gdLst>
                  <a:gd name="T0" fmla="*/ 2147483646 w 837"/>
                  <a:gd name="T1" fmla="*/ 383063750 h 497"/>
                  <a:gd name="T2" fmla="*/ 2147483646 w 837"/>
                  <a:gd name="T3" fmla="*/ 383063750 h 497"/>
                  <a:gd name="T4" fmla="*/ 2147483646 w 837"/>
                  <a:gd name="T5" fmla="*/ 372983125 h 497"/>
                  <a:gd name="T6" fmla="*/ 2147483646 w 837"/>
                  <a:gd name="T7" fmla="*/ 362902500 h 497"/>
                  <a:gd name="T8" fmla="*/ 2147483646 w 837"/>
                  <a:gd name="T9" fmla="*/ 332660625 h 497"/>
                  <a:gd name="T10" fmla="*/ 2147483646 w 837"/>
                  <a:gd name="T11" fmla="*/ 282257500 h 497"/>
                  <a:gd name="T12" fmla="*/ 2147483646 w 837"/>
                  <a:gd name="T13" fmla="*/ 221773750 h 497"/>
                  <a:gd name="T14" fmla="*/ 2147483646 w 837"/>
                  <a:gd name="T15" fmla="*/ 161290000 h 497"/>
                  <a:gd name="T16" fmla="*/ 2147483646 w 837"/>
                  <a:gd name="T17" fmla="*/ 90725625 h 497"/>
                  <a:gd name="T18" fmla="*/ 2147483646 w 837"/>
                  <a:gd name="T19" fmla="*/ 0 h 497"/>
                  <a:gd name="T20" fmla="*/ 0 w 837"/>
                  <a:gd name="T21" fmla="*/ 2147483646 h 497"/>
                  <a:gd name="T22" fmla="*/ 20161250 w 837"/>
                  <a:gd name="T23" fmla="*/ 2147483646 h 497"/>
                  <a:gd name="T24" fmla="*/ 2147483646 w 837"/>
                  <a:gd name="T25" fmla="*/ 2147483646 h 497"/>
                  <a:gd name="T26" fmla="*/ 2147483646 w 837"/>
                  <a:gd name="T27" fmla="*/ 30241875 h 497"/>
                  <a:gd name="T28" fmla="*/ 2147483646 w 837"/>
                  <a:gd name="T29" fmla="*/ 30241875 h 497"/>
                  <a:gd name="T30" fmla="*/ 2147483646 w 837"/>
                  <a:gd name="T31" fmla="*/ 120967500 h 497"/>
                  <a:gd name="T32" fmla="*/ 2147483646 w 837"/>
                  <a:gd name="T33" fmla="*/ 181451250 h 497"/>
                  <a:gd name="T34" fmla="*/ 2147483646 w 837"/>
                  <a:gd name="T35" fmla="*/ 241935000 h 497"/>
                  <a:gd name="T36" fmla="*/ 2147483646 w 837"/>
                  <a:gd name="T37" fmla="*/ 282257500 h 497"/>
                  <a:gd name="T38" fmla="*/ 2147483646 w 837"/>
                  <a:gd name="T39" fmla="*/ 332660625 h 497"/>
                  <a:gd name="T40" fmla="*/ 2147483646 w 837"/>
                  <a:gd name="T41" fmla="*/ 362902500 h 497"/>
                  <a:gd name="T42" fmla="*/ 2147483646 w 837"/>
                  <a:gd name="T43" fmla="*/ 372983125 h 497"/>
                  <a:gd name="T44" fmla="*/ 2147483646 w 837"/>
                  <a:gd name="T45" fmla="*/ 383063750 h 497"/>
                  <a:gd name="T46" fmla="*/ 2147483646 w 837"/>
                  <a:gd name="T47" fmla="*/ 383063750 h 49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37" h="497">
                    <a:moveTo>
                      <a:pt x="421" y="38"/>
                    </a:moveTo>
                    <a:lnTo>
                      <a:pt x="421" y="38"/>
                    </a:lnTo>
                    <a:lnTo>
                      <a:pt x="402" y="37"/>
                    </a:lnTo>
                    <a:lnTo>
                      <a:pt x="385" y="36"/>
                    </a:lnTo>
                    <a:lnTo>
                      <a:pt x="367" y="33"/>
                    </a:lnTo>
                    <a:lnTo>
                      <a:pt x="349" y="28"/>
                    </a:lnTo>
                    <a:lnTo>
                      <a:pt x="332" y="22"/>
                    </a:lnTo>
                    <a:lnTo>
                      <a:pt x="316" y="16"/>
                    </a:lnTo>
                    <a:lnTo>
                      <a:pt x="301" y="9"/>
                    </a:lnTo>
                    <a:lnTo>
                      <a:pt x="285" y="0"/>
                    </a:lnTo>
                    <a:lnTo>
                      <a:pt x="0" y="494"/>
                    </a:lnTo>
                    <a:lnTo>
                      <a:pt x="2" y="497"/>
                    </a:lnTo>
                    <a:lnTo>
                      <a:pt x="837" y="497"/>
                    </a:lnTo>
                    <a:lnTo>
                      <a:pt x="552" y="3"/>
                    </a:lnTo>
                    <a:lnTo>
                      <a:pt x="538" y="12"/>
                    </a:lnTo>
                    <a:lnTo>
                      <a:pt x="522" y="18"/>
                    </a:lnTo>
                    <a:lnTo>
                      <a:pt x="506" y="24"/>
                    </a:lnTo>
                    <a:lnTo>
                      <a:pt x="490" y="28"/>
                    </a:lnTo>
                    <a:lnTo>
                      <a:pt x="474" y="33"/>
                    </a:lnTo>
                    <a:lnTo>
                      <a:pt x="456" y="36"/>
                    </a:lnTo>
                    <a:lnTo>
                      <a:pt x="439" y="37"/>
                    </a:lnTo>
                    <a:lnTo>
                      <a:pt x="421" y="38"/>
                    </a:lnTo>
                    <a:close/>
                  </a:path>
                </a:pathLst>
              </a:custGeom>
              <a:solidFill>
                <a:srgbClr val="467AB8"/>
              </a:solidFill>
              <a:ln w="4">
                <a:solidFill>
                  <a:srgbClr val="000000"/>
                </a:solidFill>
                <a:prstDash val="solid"/>
                <a:round/>
                <a:headEnd/>
                <a:tailEnd/>
              </a:ln>
            </p:spPr>
            <p:txBody>
              <a:bodyPr lIns="432000" rIns="432000" anchor="ctr"/>
              <a:lstStyle/>
              <a:p>
                <a:pPr algn="ctr"/>
                <a:r>
                  <a:rPr lang="en-GB" sz="1400" dirty="0">
                    <a:solidFill>
                      <a:sysClr val="windowText" lastClr="000000"/>
                    </a:solidFill>
                  </a:rPr>
                  <a:t>Happy, healthy</a:t>
                </a:r>
              </a:p>
              <a:p>
                <a:pPr algn="ctr"/>
                <a:r>
                  <a:rPr lang="en-GB" sz="1400" dirty="0">
                    <a:solidFill>
                      <a:sysClr val="windowText" lastClr="000000"/>
                    </a:solidFill>
                  </a:rPr>
                  <a:t> lives for children and young people </a:t>
                </a:r>
              </a:p>
            </p:txBody>
          </p:sp>
          <p:sp>
            <p:nvSpPr>
              <p:cNvPr id="15" name="Freeform 12"/>
              <p:cNvSpPr>
                <a:spLocks/>
              </p:cNvSpPr>
              <p:nvPr/>
            </p:nvSpPr>
            <p:spPr bwMode="auto">
              <a:xfrm>
                <a:off x="6672064" y="3676644"/>
                <a:ext cx="2251075" cy="2308225"/>
              </a:xfrm>
              <a:custGeom>
                <a:avLst/>
                <a:gdLst>
                  <a:gd name="T0" fmla="*/ 2147483646 w 709"/>
                  <a:gd name="T1" fmla="*/ 0 h 727"/>
                  <a:gd name="T2" fmla="*/ 1381045625 w 709"/>
                  <a:gd name="T3" fmla="*/ 0 h 727"/>
                  <a:gd name="T4" fmla="*/ 1381045625 w 709"/>
                  <a:gd name="T5" fmla="*/ 0 h 727"/>
                  <a:gd name="T6" fmla="*/ 1370965000 w 709"/>
                  <a:gd name="T7" fmla="*/ 191531875 h 727"/>
                  <a:gd name="T8" fmla="*/ 1360884375 w 709"/>
                  <a:gd name="T9" fmla="*/ 372983125 h 727"/>
                  <a:gd name="T10" fmla="*/ 1330642500 w 709"/>
                  <a:gd name="T11" fmla="*/ 554434375 h 727"/>
                  <a:gd name="T12" fmla="*/ 1280239375 w 709"/>
                  <a:gd name="T13" fmla="*/ 735885625 h 727"/>
                  <a:gd name="T14" fmla="*/ 1219755625 w 709"/>
                  <a:gd name="T15" fmla="*/ 907256250 h 727"/>
                  <a:gd name="T16" fmla="*/ 1159271875 w 709"/>
                  <a:gd name="T17" fmla="*/ 1068546250 h 727"/>
                  <a:gd name="T18" fmla="*/ 1078626875 w 709"/>
                  <a:gd name="T19" fmla="*/ 1229836250 h 727"/>
                  <a:gd name="T20" fmla="*/ 997981875 w 709"/>
                  <a:gd name="T21" fmla="*/ 1391126250 h 727"/>
                  <a:gd name="T22" fmla="*/ 907256250 w 709"/>
                  <a:gd name="T23" fmla="*/ 1542335625 h 727"/>
                  <a:gd name="T24" fmla="*/ 796369375 w 709"/>
                  <a:gd name="T25" fmla="*/ 1673383750 h 727"/>
                  <a:gd name="T26" fmla="*/ 685482500 w 709"/>
                  <a:gd name="T27" fmla="*/ 1814512500 h 727"/>
                  <a:gd name="T28" fmla="*/ 564515000 w 709"/>
                  <a:gd name="T29" fmla="*/ 1935480000 h 727"/>
                  <a:gd name="T30" fmla="*/ 433466875 w 709"/>
                  <a:gd name="T31" fmla="*/ 2056447500 h 727"/>
                  <a:gd name="T32" fmla="*/ 302418750 w 709"/>
                  <a:gd name="T33" fmla="*/ 2147483646 h 727"/>
                  <a:gd name="T34" fmla="*/ 151209375 w 709"/>
                  <a:gd name="T35" fmla="*/ 2147483646 h 727"/>
                  <a:gd name="T36" fmla="*/ 0 w 709"/>
                  <a:gd name="T37" fmla="*/ 2147483646 h 727"/>
                  <a:gd name="T38" fmla="*/ 2147483646 w 709"/>
                  <a:gd name="T39" fmla="*/ 2147483646 h 727"/>
                  <a:gd name="T40" fmla="*/ 2147483646 w 709"/>
                  <a:gd name="T41" fmla="*/ 2147483646 h 727"/>
                  <a:gd name="T42" fmla="*/ 2147483646 w 709"/>
                  <a:gd name="T43" fmla="*/ 0 h 72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09" h="727">
                    <a:moveTo>
                      <a:pt x="709" y="0"/>
                    </a:moveTo>
                    <a:lnTo>
                      <a:pt x="137" y="0"/>
                    </a:lnTo>
                    <a:lnTo>
                      <a:pt x="136" y="19"/>
                    </a:lnTo>
                    <a:lnTo>
                      <a:pt x="135" y="37"/>
                    </a:lnTo>
                    <a:lnTo>
                      <a:pt x="132" y="55"/>
                    </a:lnTo>
                    <a:lnTo>
                      <a:pt x="127" y="73"/>
                    </a:lnTo>
                    <a:lnTo>
                      <a:pt x="121" y="90"/>
                    </a:lnTo>
                    <a:lnTo>
                      <a:pt x="115" y="106"/>
                    </a:lnTo>
                    <a:lnTo>
                      <a:pt x="107" y="122"/>
                    </a:lnTo>
                    <a:lnTo>
                      <a:pt x="99" y="138"/>
                    </a:lnTo>
                    <a:lnTo>
                      <a:pt x="90" y="153"/>
                    </a:lnTo>
                    <a:lnTo>
                      <a:pt x="79" y="166"/>
                    </a:lnTo>
                    <a:lnTo>
                      <a:pt x="68" y="180"/>
                    </a:lnTo>
                    <a:lnTo>
                      <a:pt x="56" y="192"/>
                    </a:lnTo>
                    <a:lnTo>
                      <a:pt x="43" y="204"/>
                    </a:lnTo>
                    <a:lnTo>
                      <a:pt x="30" y="214"/>
                    </a:lnTo>
                    <a:lnTo>
                      <a:pt x="15" y="225"/>
                    </a:lnTo>
                    <a:lnTo>
                      <a:pt x="0" y="233"/>
                    </a:lnTo>
                    <a:lnTo>
                      <a:pt x="285" y="727"/>
                    </a:lnTo>
                    <a:lnTo>
                      <a:pt x="289" y="727"/>
                    </a:lnTo>
                    <a:lnTo>
                      <a:pt x="709" y="0"/>
                    </a:lnTo>
                    <a:close/>
                  </a:path>
                </a:pathLst>
              </a:custGeom>
              <a:solidFill>
                <a:srgbClr val="5887C0"/>
              </a:solidFill>
              <a:ln w="4">
                <a:solidFill>
                  <a:srgbClr val="000000"/>
                </a:solidFill>
                <a:prstDash val="solid"/>
                <a:round/>
                <a:headEnd/>
                <a:tailEnd/>
              </a:ln>
            </p:spPr>
            <p:txBody>
              <a:bodyPr lIns="360000" rIns="792000" anchor="ctr"/>
              <a:lstStyle/>
              <a:p>
                <a:pPr algn="ctr"/>
                <a:r>
                  <a:rPr lang="en-GB" sz="1400" dirty="0"/>
                  <a:t>Productive and high quality</a:t>
                </a:r>
              </a:p>
            </p:txBody>
          </p:sp>
        </p:grpSp>
        <p:sp>
          <p:nvSpPr>
            <p:cNvPr id="16" name="Freeform 13"/>
            <p:cNvSpPr>
              <a:spLocks/>
            </p:cNvSpPr>
            <p:nvPr/>
          </p:nvSpPr>
          <p:spPr bwMode="auto">
            <a:xfrm>
              <a:off x="6243439" y="3676644"/>
              <a:ext cx="3175" cy="0"/>
            </a:xfrm>
            <a:custGeom>
              <a:avLst/>
              <a:gdLst>
                <a:gd name="T0" fmla="*/ 0 w 1"/>
                <a:gd name="T1" fmla="*/ 10083800 w 1"/>
                <a:gd name="T2" fmla="*/ 0 w 1"/>
                <a:gd name="T3" fmla="*/ 0 w 1"/>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
                  <a:moveTo>
                    <a:pt x="0" y="0"/>
                  </a:moveTo>
                  <a:lnTo>
                    <a:pt x="1" y="0"/>
                  </a:lnTo>
                  <a:lnTo>
                    <a:pt x="0" y="0"/>
                  </a:lnTo>
                  <a:close/>
                </a:path>
              </a:pathLst>
            </a:custGeom>
            <a:solidFill>
              <a:srgbClr val="F8F8F8"/>
            </a:solidFill>
            <a:ln w="4">
              <a:solidFill>
                <a:srgbClr val="000000"/>
              </a:solidFill>
              <a:prstDash val="solid"/>
              <a:round/>
              <a:headEnd/>
              <a:tailEnd/>
            </a:ln>
          </p:spPr>
          <p:txBody>
            <a:bodyPr lIns="360000" rIns="360000" anchor="ctr"/>
            <a:lstStyle/>
            <a:p>
              <a:endParaRPr lang="en-GB" sz="1400" dirty="0"/>
            </a:p>
          </p:txBody>
        </p:sp>
        <p:sp>
          <p:nvSpPr>
            <p:cNvPr id="17" name="Freeform 14"/>
            <p:cNvSpPr>
              <a:spLocks/>
            </p:cNvSpPr>
            <p:nvPr/>
          </p:nvSpPr>
          <p:spPr bwMode="auto">
            <a:xfrm>
              <a:off x="4871865" y="2828919"/>
              <a:ext cx="2520280" cy="1698625"/>
            </a:xfrm>
            <a:custGeom>
              <a:avLst/>
              <a:gdLst>
                <a:gd name="T0" fmla="*/ 2147483646 w 535"/>
                <a:gd name="T1" fmla="*/ 2147483646 h 535"/>
                <a:gd name="T2" fmla="*/ 2147483646 w 535"/>
                <a:gd name="T3" fmla="*/ 2147483646 h 535"/>
                <a:gd name="T4" fmla="*/ 2147483646 w 535"/>
                <a:gd name="T5" fmla="*/ 2147483646 h 535"/>
                <a:gd name="T6" fmla="*/ 2147483646 w 535"/>
                <a:gd name="T7" fmla="*/ 2147483646 h 535"/>
                <a:gd name="T8" fmla="*/ 2147483646 w 535"/>
                <a:gd name="T9" fmla="*/ 2147483646 h 535"/>
                <a:gd name="T10" fmla="*/ 2147483646 w 535"/>
                <a:gd name="T11" fmla="*/ 2147483646 h 535"/>
                <a:gd name="T12" fmla="*/ 2147483646 w 535"/>
                <a:gd name="T13" fmla="*/ 2147483646 h 535"/>
                <a:gd name="T14" fmla="*/ 2147483646 w 535"/>
                <a:gd name="T15" fmla="*/ 2147483646 h 535"/>
                <a:gd name="T16" fmla="*/ 2147483646 w 535"/>
                <a:gd name="T17" fmla="*/ 2147483646 h 535"/>
                <a:gd name="T18" fmla="*/ 2147483646 w 535"/>
                <a:gd name="T19" fmla="*/ 2147483646 h 535"/>
                <a:gd name="T20" fmla="*/ 2147483646 w 535"/>
                <a:gd name="T21" fmla="*/ 2147483646 h 535"/>
                <a:gd name="T22" fmla="*/ 2147483646 w 535"/>
                <a:gd name="T23" fmla="*/ 2147483646 h 535"/>
                <a:gd name="T24" fmla="*/ 2147483646 w 535"/>
                <a:gd name="T25" fmla="*/ 2147483646 h 535"/>
                <a:gd name="T26" fmla="*/ 2147483646 w 535"/>
                <a:gd name="T27" fmla="*/ 2147483646 h 535"/>
                <a:gd name="T28" fmla="*/ 2147483646 w 535"/>
                <a:gd name="T29" fmla="*/ 2147483646 h 535"/>
                <a:gd name="T30" fmla="*/ 2147483646 w 535"/>
                <a:gd name="T31" fmla="*/ 2147483646 h 535"/>
                <a:gd name="T32" fmla="*/ 2026205625 w 535"/>
                <a:gd name="T33" fmla="*/ 2147483646 h 535"/>
                <a:gd name="T34" fmla="*/ 1774190000 w 535"/>
                <a:gd name="T35" fmla="*/ 2147483646 h 535"/>
                <a:gd name="T36" fmla="*/ 1532255000 w 535"/>
                <a:gd name="T37" fmla="*/ 2147483646 h 535"/>
                <a:gd name="T38" fmla="*/ 1189513750 w 535"/>
                <a:gd name="T39" fmla="*/ 2147483646 h 535"/>
                <a:gd name="T40" fmla="*/ 786288750 w 535"/>
                <a:gd name="T41" fmla="*/ 2147483646 h 535"/>
                <a:gd name="T42" fmla="*/ 463708750 w 535"/>
                <a:gd name="T43" fmla="*/ 2147483646 h 535"/>
                <a:gd name="T44" fmla="*/ 272176875 w 535"/>
                <a:gd name="T45" fmla="*/ 2147483646 h 535"/>
                <a:gd name="T46" fmla="*/ 161290000 w 535"/>
                <a:gd name="T47" fmla="*/ 2147483646 h 535"/>
                <a:gd name="T48" fmla="*/ 80645000 w 535"/>
                <a:gd name="T49" fmla="*/ 2147483646 h 535"/>
                <a:gd name="T50" fmla="*/ 30241875 w 535"/>
                <a:gd name="T51" fmla="*/ 2147483646 h 535"/>
                <a:gd name="T52" fmla="*/ 10080625 w 535"/>
                <a:gd name="T53" fmla="*/ 2147483646 h 535"/>
                <a:gd name="T54" fmla="*/ 0 w 535"/>
                <a:gd name="T55" fmla="*/ 2147483646 h 535"/>
                <a:gd name="T56" fmla="*/ 20161250 w 535"/>
                <a:gd name="T57" fmla="*/ 2147483646 h 535"/>
                <a:gd name="T58" fmla="*/ 60483750 w 535"/>
                <a:gd name="T59" fmla="*/ 2147483646 h 535"/>
                <a:gd name="T60" fmla="*/ 120967500 w 535"/>
                <a:gd name="T61" fmla="*/ 1895157500 h 535"/>
                <a:gd name="T62" fmla="*/ 211693125 w 535"/>
                <a:gd name="T63" fmla="*/ 1653222500 h 535"/>
                <a:gd name="T64" fmla="*/ 322580000 w 535"/>
                <a:gd name="T65" fmla="*/ 1411287500 h 535"/>
                <a:gd name="T66" fmla="*/ 624998750 w 535"/>
                <a:gd name="T67" fmla="*/ 987901250 h 535"/>
                <a:gd name="T68" fmla="*/ 977820625 w 535"/>
                <a:gd name="T69" fmla="*/ 614918125 h 535"/>
                <a:gd name="T70" fmla="*/ 1411287500 w 535"/>
                <a:gd name="T71" fmla="*/ 332660625 h 535"/>
                <a:gd name="T72" fmla="*/ 1643141875 w 535"/>
                <a:gd name="T73" fmla="*/ 211693125 h 535"/>
                <a:gd name="T74" fmla="*/ 1905238125 w 535"/>
                <a:gd name="T75" fmla="*/ 131048125 h 535"/>
                <a:gd name="T76" fmla="*/ 2147483646 w 535"/>
                <a:gd name="T77" fmla="*/ 50403125 h 535"/>
                <a:gd name="T78" fmla="*/ 2147483646 w 535"/>
                <a:gd name="T79" fmla="*/ 10080625 h 535"/>
                <a:gd name="T80" fmla="*/ 2147483646 w 535"/>
                <a:gd name="T81" fmla="*/ 0 h 535"/>
                <a:gd name="T82" fmla="*/ 2147483646 w 535"/>
                <a:gd name="T83" fmla="*/ 0 h 535"/>
                <a:gd name="T84" fmla="*/ 2147483646 w 535"/>
                <a:gd name="T85" fmla="*/ 30241875 h 535"/>
                <a:gd name="T86" fmla="*/ 2147483646 w 535"/>
                <a:gd name="T87" fmla="*/ 80645000 h 535"/>
                <a:gd name="T88" fmla="*/ 2147483646 w 535"/>
                <a:gd name="T89" fmla="*/ 171370625 h 535"/>
                <a:gd name="T90" fmla="*/ 2147483646 w 535"/>
                <a:gd name="T91" fmla="*/ 262096250 h 535"/>
                <a:gd name="T92" fmla="*/ 2147483646 w 535"/>
                <a:gd name="T93" fmla="*/ 463708750 h 535"/>
                <a:gd name="T94" fmla="*/ 2147483646 w 535"/>
                <a:gd name="T95" fmla="*/ 796369375 h 535"/>
                <a:gd name="T96" fmla="*/ 2147483646 w 535"/>
                <a:gd name="T97" fmla="*/ 1189513750 h 535"/>
                <a:gd name="T98" fmla="*/ 2147483646 w 535"/>
                <a:gd name="T99" fmla="*/ 1522174375 h 535"/>
                <a:gd name="T100" fmla="*/ 2147483646 w 535"/>
                <a:gd name="T101" fmla="*/ 1764109375 h 535"/>
                <a:gd name="T102" fmla="*/ 2147483646 w 535"/>
                <a:gd name="T103" fmla="*/ 2016125000 h 535"/>
                <a:gd name="T104" fmla="*/ 2147483646 w 535"/>
                <a:gd name="T105" fmla="*/ 2147483646 h 535"/>
                <a:gd name="T106" fmla="*/ 2147483646 w 535"/>
                <a:gd name="T107" fmla="*/ 2147483646 h 535"/>
                <a:gd name="T108" fmla="*/ 2147483646 w 535"/>
                <a:gd name="T109" fmla="*/ 2147483646 h 5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35"/>
                <a:gd name="T166" fmla="*/ 0 h 535"/>
                <a:gd name="T167" fmla="*/ 535 w 535"/>
                <a:gd name="T168" fmla="*/ 535 h 53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35" h="535">
                  <a:moveTo>
                    <a:pt x="535" y="267"/>
                  </a:moveTo>
                  <a:lnTo>
                    <a:pt x="535" y="267"/>
                  </a:lnTo>
                  <a:lnTo>
                    <a:pt x="535" y="281"/>
                  </a:lnTo>
                  <a:lnTo>
                    <a:pt x="534" y="295"/>
                  </a:lnTo>
                  <a:lnTo>
                    <a:pt x="532" y="308"/>
                  </a:lnTo>
                  <a:lnTo>
                    <a:pt x="529" y="321"/>
                  </a:lnTo>
                  <a:lnTo>
                    <a:pt x="526" y="335"/>
                  </a:lnTo>
                  <a:lnTo>
                    <a:pt x="523" y="347"/>
                  </a:lnTo>
                  <a:lnTo>
                    <a:pt x="519" y="360"/>
                  </a:lnTo>
                  <a:lnTo>
                    <a:pt x="514" y="371"/>
                  </a:lnTo>
                  <a:lnTo>
                    <a:pt x="508" y="384"/>
                  </a:lnTo>
                  <a:lnTo>
                    <a:pt x="503" y="395"/>
                  </a:lnTo>
                  <a:lnTo>
                    <a:pt x="490" y="417"/>
                  </a:lnTo>
                  <a:lnTo>
                    <a:pt x="474" y="437"/>
                  </a:lnTo>
                  <a:lnTo>
                    <a:pt x="457" y="456"/>
                  </a:lnTo>
                  <a:lnTo>
                    <a:pt x="438" y="474"/>
                  </a:lnTo>
                  <a:lnTo>
                    <a:pt x="417" y="489"/>
                  </a:lnTo>
                  <a:lnTo>
                    <a:pt x="395" y="502"/>
                  </a:lnTo>
                  <a:lnTo>
                    <a:pt x="384" y="509"/>
                  </a:lnTo>
                  <a:lnTo>
                    <a:pt x="372" y="514"/>
                  </a:lnTo>
                  <a:lnTo>
                    <a:pt x="360" y="518"/>
                  </a:lnTo>
                  <a:lnTo>
                    <a:pt x="347" y="522"/>
                  </a:lnTo>
                  <a:lnTo>
                    <a:pt x="334" y="527"/>
                  </a:lnTo>
                  <a:lnTo>
                    <a:pt x="322" y="530"/>
                  </a:lnTo>
                  <a:lnTo>
                    <a:pt x="308" y="532"/>
                  </a:lnTo>
                  <a:lnTo>
                    <a:pt x="294" y="534"/>
                  </a:lnTo>
                  <a:lnTo>
                    <a:pt x="281" y="535"/>
                  </a:lnTo>
                  <a:lnTo>
                    <a:pt x="267" y="535"/>
                  </a:lnTo>
                  <a:lnTo>
                    <a:pt x="254" y="535"/>
                  </a:lnTo>
                  <a:lnTo>
                    <a:pt x="240" y="534"/>
                  </a:lnTo>
                  <a:lnTo>
                    <a:pt x="227" y="532"/>
                  </a:lnTo>
                  <a:lnTo>
                    <a:pt x="214" y="530"/>
                  </a:lnTo>
                  <a:lnTo>
                    <a:pt x="201" y="527"/>
                  </a:lnTo>
                  <a:lnTo>
                    <a:pt x="189" y="522"/>
                  </a:lnTo>
                  <a:lnTo>
                    <a:pt x="176" y="518"/>
                  </a:lnTo>
                  <a:lnTo>
                    <a:pt x="163" y="514"/>
                  </a:lnTo>
                  <a:lnTo>
                    <a:pt x="152" y="509"/>
                  </a:lnTo>
                  <a:lnTo>
                    <a:pt x="140" y="502"/>
                  </a:lnTo>
                  <a:lnTo>
                    <a:pt x="118" y="489"/>
                  </a:lnTo>
                  <a:lnTo>
                    <a:pt x="97" y="474"/>
                  </a:lnTo>
                  <a:lnTo>
                    <a:pt x="78" y="456"/>
                  </a:lnTo>
                  <a:lnTo>
                    <a:pt x="62" y="437"/>
                  </a:lnTo>
                  <a:lnTo>
                    <a:pt x="46" y="417"/>
                  </a:lnTo>
                  <a:lnTo>
                    <a:pt x="32" y="395"/>
                  </a:lnTo>
                  <a:lnTo>
                    <a:pt x="27" y="384"/>
                  </a:lnTo>
                  <a:lnTo>
                    <a:pt x="21" y="371"/>
                  </a:lnTo>
                  <a:lnTo>
                    <a:pt x="16" y="360"/>
                  </a:lnTo>
                  <a:lnTo>
                    <a:pt x="12" y="347"/>
                  </a:lnTo>
                  <a:lnTo>
                    <a:pt x="8" y="335"/>
                  </a:lnTo>
                  <a:lnTo>
                    <a:pt x="6" y="321"/>
                  </a:lnTo>
                  <a:lnTo>
                    <a:pt x="3" y="308"/>
                  </a:lnTo>
                  <a:lnTo>
                    <a:pt x="2" y="295"/>
                  </a:lnTo>
                  <a:lnTo>
                    <a:pt x="1" y="281"/>
                  </a:lnTo>
                  <a:lnTo>
                    <a:pt x="0" y="267"/>
                  </a:lnTo>
                  <a:lnTo>
                    <a:pt x="1" y="254"/>
                  </a:lnTo>
                  <a:lnTo>
                    <a:pt x="2" y="240"/>
                  </a:lnTo>
                  <a:lnTo>
                    <a:pt x="3" y="227"/>
                  </a:lnTo>
                  <a:lnTo>
                    <a:pt x="6" y="214"/>
                  </a:lnTo>
                  <a:lnTo>
                    <a:pt x="8" y="200"/>
                  </a:lnTo>
                  <a:lnTo>
                    <a:pt x="12" y="188"/>
                  </a:lnTo>
                  <a:lnTo>
                    <a:pt x="16" y="175"/>
                  </a:lnTo>
                  <a:lnTo>
                    <a:pt x="21" y="164"/>
                  </a:lnTo>
                  <a:lnTo>
                    <a:pt x="27" y="151"/>
                  </a:lnTo>
                  <a:lnTo>
                    <a:pt x="32" y="140"/>
                  </a:lnTo>
                  <a:lnTo>
                    <a:pt x="46" y="118"/>
                  </a:lnTo>
                  <a:lnTo>
                    <a:pt x="62" y="98"/>
                  </a:lnTo>
                  <a:lnTo>
                    <a:pt x="78" y="79"/>
                  </a:lnTo>
                  <a:lnTo>
                    <a:pt x="97" y="61"/>
                  </a:lnTo>
                  <a:lnTo>
                    <a:pt x="118" y="46"/>
                  </a:lnTo>
                  <a:lnTo>
                    <a:pt x="140" y="33"/>
                  </a:lnTo>
                  <a:lnTo>
                    <a:pt x="152" y="26"/>
                  </a:lnTo>
                  <a:lnTo>
                    <a:pt x="163" y="21"/>
                  </a:lnTo>
                  <a:lnTo>
                    <a:pt x="176" y="17"/>
                  </a:lnTo>
                  <a:lnTo>
                    <a:pt x="189" y="13"/>
                  </a:lnTo>
                  <a:lnTo>
                    <a:pt x="201" y="8"/>
                  </a:lnTo>
                  <a:lnTo>
                    <a:pt x="214" y="5"/>
                  </a:lnTo>
                  <a:lnTo>
                    <a:pt x="227" y="3"/>
                  </a:lnTo>
                  <a:lnTo>
                    <a:pt x="240" y="1"/>
                  </a:lnTo>
                  <a:lnTo>
                    <a:pt x="254" y="0"/>
                  </a:lnTo>
                  <a:lnTo>
                    <a:pt x="267" y="0"/>
                  </a:lnTo>
                  <a:lnTo>
                    <a:pt x="281" y="0"/>
                  </a:lnTo>
                  <a:lnTo>
                    <a:pt x="294" y="1"/>
                  </a:lnTo>
                  <a:lnTo>
                    <a:pt x="308" y="3"/>
                  </a:lnTo>
                  <a:lnTo>
                    <a:pt x="322" y="5"/>
                  </a:lnTo>
                  <a:lnTo>
                    <a:pt x="334" y="8"/>
                  </a:lnTo>
                  <a:lnTo>
                    <a:pt x="347" y="13"/>
                  </a:lnTo>
                  <a:lnTo>
                    <a:pt x="360" y="17"/>
                  </a:lnTo>
                  <a:lnTo>
                    <a:pt x="372" y="21"/>
                  </a:lnTo>
                  <a:lnTo>
                    <a:pt x="384" y="26"/>
                  </a:lnTo>
                  <a:lnTo>
                    <a:pt x="395" y="33"/>
                  </a:lnTo>
                  <a:lnTo>
                    <a:pt x="417" y="46"/>
                  </a:lnTo>
                  <a:lnTo>
                    <a:pt x="438" y="61"/>
                  </a:lnTo>
                  <a:lnTo>
                    <a:pt x="457" y="79"/>
                  </a:lnTo>
                  <a:lnTo>
                    <a:pt x="474" y="98"/>
                  </a:lnTo>
                  <a:lnTo>
                    <a:pt x="490" y="118"/>
                  </a:lnTo>
                  <a:lnTo>
                    <a:pt x="503" y="140"/>
                  </a:lnTo>
                  <a:lnTo>
                    <a:pt x="508" y="151"/>
                  </a:lnTo>
                  <a:lnTo>
                    <a:pt x="514" y="164"/>
                  </a:lnTo>
                  <a:lnTo>
                    <a:pt x="519" y="175"/>
                  </a:lnTo>
                  <a:lnTo>
                    <a:pt x="523" y="188"/>
                  </a:lnTo>
                  <a:lnTo>
                    <a:pt x="526" y="200"/>
                  </a:lnTo>
                  <a:lnTo>
                    <a:pt x="529" y="214"/>
                  </a:lnTo>
                  <a:lnTo>
                    <a:pt x="532" y="227"/>
                  </a:lnTo>
                  <a:lnTo>
                    <a:pt x="534" y="240"/>
                  </a:lnTo>
                  <a:lnTo>
                    <a:pt x="535" y="254"/>
                  </a:lnTo>
                  <a:lnTo>
                    <a:pt x="535" y="267"/>
                  </a:lnTo>
                  <a:close/>
                </a:path>
              </a:pathLst>
            </a:custGeom>
            <a:solidFill>
              <a:srgbClr val="467AB8"/>
            </a:solidFill>
            <a:ln w="4">
              <a:solidFill>
                <a:srgbClr val="000000"/>
              </a:solidFill>
              <a:round/>
              <a:headEnd/>
              <a:tailEnd/>
            </a:ln>
          </p:spPr>
          <p:txBody>
            <a:bodyPr lIns="360000" rIns="3600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dirty="0">
                  <a:solidFill>
                    <a:schemeClr val="bg1"/>
                  </a:solidFill>
                  <a:latin typeface="+mn-lt"/>
                </a:rPr>
                <a:t>Ongoing community and resident involvement</a:t>
              </a:r>
              <a:endParaRPr lang="en-GB" altLang="en-US" sz="1400" dirty="0">
                <a:solidFill>
                  <a:schemeClr val="bg1"/>
                </a:solidFill>
                <a:latin typeface="+mn-lt"/>
              </a:endParaRPr>
            </a:p>
          </p:txBody>
        </p:sp>
      </p:grpSp>
      <p:sp>
        <p:nvSpPr>
          <p:cNvPr id="18" name="Content Placeholder 15"/>
          <p:cNvSpPr txBox="1">
            <a:spLocks/>
          </p:cNvSpPr>
          <p:nvPr/>
        </p:nvSpPr>
        <p:spPr>
          <a:xfrm>
            <a:off x="150775" y="2234717"/>
            <a:ext cx="3780000" cy="1007968"/>
          </a:xfrm>
          <a:prstGeom prst="rect">
            <a:avLst/>
          </a:prstGeom>
        </p:spPr>
        <p:txBody>
          <a:bodyPr vert="horz" lIns="36000" tIns="0" rIns="0" bIns="0" rtlCol="0">
            <a:spAutoFit/>
          </a:bodyPr>
          <a:lstStyle>
            <a:lvl1pPr marL="90488" indent="-90488" algn="l" defTabSz="914377" rtl="0" eaLnBrk="1" latinLnBrk="0" hangingPunct="1">
              <a:lnSpc>
                <a:spcPct val="90000"/>
              </a:lnSpc>
              <a:spcBef>
                <a:spcPts val="1000"/>
              </a:spcBef>
              <a:buClr>
                <a:srgbClr val="7030A0"/>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269875" indent="-138113" algn="l" defTabSz="914377" rtl="0" eaLnBrk="1" latinLnBrk="0" hangingPunct="1">
              <a:lnSpc>
                <a:spcPct val="90000"/>
              </a:lnSpc>
              <a:spcBef>
                <a:spcPts val="500"/>
              </a:spcBef>
              <a:buClr>
                <a:srgbClr val="7030A0"/>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447675" indent="-177800" algn="l" defTabSz="914377" rtl="0" eaLnBrk="1" latinLnBrk="0" hangingPunct="1">
              <a:lnSpc>
                <a:spcPct val="90000"/>
              </a:lnSpc>
              <a:spcBef>
                <a:spcPts val="500"/>
              </a:spcBef>
              <a:buClr>
                <a:srgbClr val="7030A0"/>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0" indent="0" algn="l" defTabSz="914377" rtl="0" eaLnBrk="1" latinLnBrk="0" hangingPunct="1">
              <a:lnSpc>
                <a:spcPct val="90000"/>
              </a:lnSpc>
              <a:spcBef>
                <a:spcPts val="500"/>
              </a:spcBef>
              <a:buClr>
                <a:srgbClr val="7030A0"/>
              </a:buClr>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0" indent="0" algn="l" defTabSz="914377" rtl="0" eaLnBrk="1" latinLnBrk="0" hangingPunct="1">
              <a:lnSpc>
                <a:spcPct val="90000"/>
              </a:lnSpc>
              <a:spcBef>
                <a:spcPts val="500"/>
              </a:spcBef>
              <a:buClr>
                <a:srgbClr val="7030A0"/>
              </a:buClr>
              <a:buFont typeface="Arial" panose="020B0604020202020204" pitchFamily="34" charset="0"/>
              <a:buNone/>
              <a:defRPr sz="1600" b="1" kern="1200">
                <a:solidFill>
                  <a:srgbClr val="7030A0"/>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ts val="0"/>
              </a:spcBef>
              <a:spcAft>
                <a:spcPts val="300"/>
              </a:spcAft>
            </a:pPr>
            <a:r>
              <a:rPr lang="en-GB" sz="1400" dirty="0">
                <a:latin typeface="+mn-lt"/>
              </a:rPr>
              <a:t>Improve access to employment in the health and care system for our residents</a:t>
            </a:r>
          </a:p>
          <a:p>
            <a:pPr lvl="0">
              <a:spcBef>
                <a:spcPts val="0"/>
              </a:spcBef>
              <a:spcAft>
                <a:spcPts val="300"/>
              </a:spcAft>
            </a:pPr>
            <a:r>
              <a:rPr lang="en-GB" sz="1400" dirty="0">
                <a:latin typeface="+mn-lt"/>
              </a:rPr>
              <a:t>Utilise the strength of  borough based partnerships to focus on the wider determinants and inequalities </a:t>
            </a:r>
          </a:p>
        </p:txBody>
      </p:sp>
      <p:sp>
        <p:nvSpPr>
          <p:cNvPr id="20" name="Content Placeholder 15"/>
          <p:cNvSpPr txBox="1">
            <a:spLocks/>
          </p:cNvSpPr>
          <p:nvPr/>
        </p:nvSpPr>
        <p:spPr>
          <a:xfrm>
            <a:off x="3684240" y="1340768"/>
            <a:ext cx="5004048" cy="814069"/>
          </a:xfrm>
          <a:prstGeom prst="rect">
            <a:avLst/>
          </a:prstGeom>
        </p:spPr>
        <p:txBody>
          <a:bodyPr vert="horz" wrap="square" lIns="36000" tIns="0" rIns="0" bIns="0" rtlCol="0">
            <a:spAutoFit/>
          </a:bodyPr>
          <a:lstStyle>
            <a:lvl1pPr marL="90488" indent="-90488" algn="l" defTabSz="914377" rtl="0" eaLnBrk="1" latinLnBrk="0" hangingPunct="1">
              <a:lnSpc>
                <a:spcPct val="90000"/>
              </a:lnSpc>
              <a:spcBef>
                <a:spcPts val="1000"/>
              </a:spcBef>
              <a:buClr>
                <a:srgbClr val="7030A0"/>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269875" indent="-138113" algn="l" defTabSz="914377" rtl="0" eaLnBrk="1" latinLnBrk="0" hangingPunct="1">
              <a:lnSpc>
                <a:spcPct val="90000"/>
              </a:lnSpc>
              <a:spcBef>
                <a:spcPts val="500"/>
              </a:spcBef>
              <a:buClr>
                <a:srgbClr val="7030A0"/>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447675" indent="-177800" algn="l" defTabSz="914377" rtl="0" eaLnBrk="1" latinLnBrk="0" hangingPunct="1">
              <a:lnSpc>
                <a:spcPct val="90000"/>
              </a:lnSpc>
              <a:spcBef>
                <a:spcPts val="500"/>
              </a:spcBef>
              <a:buClr>
                <a:srgbClr val="7030A0"/>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0" indent="0" algn="l" defTabSz="914377" rtl="0" eaLnBrk="1" latinLnBrk="0" hangingPunct="1">
              <a:lnSpc>
                <a:spcPct val="90000"/>
              </a:lnSpc>
              <a:spcBef>
                <a:spcPts val="500"/>
              </a:spcBef>
              <a:buClr>
                <a:srgbClr val="7030A0"/>
              </a:buClr>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0" indent="0" algn="l" defTabSz="914377" rtl="0" eaLnBrk="1" latinLnBrk="0" hangingPunct="1">
              <a:lnSpc>
                <a:spcPct val="90000"/>
              </a:lnSpc>
              <a:spcBef>
                <a:spcPts val="500"/>
              </a:spcBef>
              <a:buClr>
                <a:srgbClr val="7030A0"/>
              </a:buClr>
              <a:buFont typeface="Arial" panose="020B0604020202020204" pitchFamily="34" charset="0"/>
              <a:buNone/>
              <a:defRPr sz="1600" b="1" kern="1200">
                <a:solidFill>
                  <a:srgbClr val="7030A0"/>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300"/>
              </a:spcAft>
            </a:pPr>
            <a:r>
              <a:rPr lang="en-GB" sz="1400" dirty="0">
                <a:latin typeface="+mn-lt"/>
              </a:rPr>
              <a:t>Focus resource and differentiate the offer for groups experiencing poor outcomes, for example Black women and childbirth</a:t>
            </a:r>
          </a:p>
          <a:p>
            <a:pPr lvl="0">
              <a:spcBef>
                <a:spcPts val="0"/>
              </a:spcBef>
              <a:spcAft>
                <a:spcPts val="300"/>
              </a:spcAft>
            </a:pPr>
            <a:r>
              <a:rPr lang="en-GB" sz="1400" dirty="0">
                <a:latin typeface="+mn-lt"/>
              </a:rPr>
              <a:t>Build confidence in our communities to come forward for care and support</a:t>
            </a:r>
          </a:p>
        </p:txBody>
      </p:sp>
      <p:sp>
        <p:nvSpPr>
          <p:cNvPr id="21" name="Content Placeholder 15"/>
          <p:cNvSpPr txBox="1">
            <a:spLocks/>
          </p:cNvSpPr>
          <p:nvPr/>
        </p:nvSpPr>
        <p:spPr>
          <a:xfrm>
            <a:off x="8412000" y="2234717"/>
            <a:ext cx="3780000" cy="1007968"/>
          </a:xfrm>
          <a:prstGeom prst="rect">
            <a:avLst/>
          </a:prstGeom>
        </p:spPr>
        <p:txBody>
          <a:bodyPr vert="horz" lIns="36000" tIns="0" rIns="0" bIns="0" rtlCol="0">
            <a:spAutoFit/>
          </a:bodyPr>
          <a:lstStyle>
            <a:lvl1pPr marL="90488" indent="-90488" algn="l" defTabSz="914377" rtl="0" eaLnBrk="1" latinLnBrk="0" hangingPunct="1">
              <a:lnSpc>
                <a:spcPct val="90000"/>
              </a:lnSpc>
              <a:spcBef>
                <a:spcPts val="1000"/>
              </a:spcBef>
              <a:buClr>
                <a:srgbClr val="7030A0"/>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269875" indent="-138113" algn="l" defTabSz="914377" rtl="0" eaLnBrk="1" latinLnBrk="0" hangingPunct="1">
              <a:lnSpc>
                <a:spcPct val="90000"/>
              </a:lnSpc>
              <a:spcBef>
                <a:spcPts val="500"/>
              </a:spcBef>
              <a:buClr>
                <a:srgbClr val="7030A0"/>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447675" indent="-177800" algn="l" defTabSz="914377" rtl="0" eaLnBrk="1" latinLnBrk="0" hangingPunct="1">
              <a:lnSpc>
                <a:spcPct val="90000"/>
              </a:lnSpc>
              <a:spcBef>
                <a:spcPts val="500"/>
              </a:spcBef>
              <a:buClr>
                <a:srgbClr val="7030A0"/>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0" indent="0" algn="l" defTabSz="914377" rtl="0" eaLnBrk="1" latinLnBrk="0" hangingPunct="1">
              <a:lnSpc>
                <a:spcPct val="90000"/>
              </a:lnSpc>
              <a:spcBef>
                <a:spcPts val="500"/>
              </a:spcBef>
              <a:buClr>
                <a:srgbClr val="7030A0"/>
              </a:buClr>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0" indent="0" algn="l" defTabSz="914377" rtl="0" eaLnBrk="1" latinLnBrk="0" hangingPunct="1">
              <a:lnSpc>
                <a:spcPct val="90000"/>
              </a:lnSpc>
              <a:spcBef>
                <a:spcPts val="500"/>
              </a:spcBef>
              <a:buClr>
                <a:srgbClr val="7030A0"/>
              </a:buClr>
              <a:buFont typeface="Arial" panose="020B0604020202020204" pitchFamily="34" charset="0"/>
              <a:buNone/>
              <a:defRPr sz="1600" b="1" kern="1200">
                <a:solidFill>
                  <a:srgbClr val="7030A0"/>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300"/>
              </a:spcAft>
            </a:pPr>
            <a:r>
              <a:rPr lang="en-GB" sz="1400" dirty="0">
                <a:latin typeface="+mn-lt"/>
              </a:rPr>
              <a:t>Rationalise channels for simple urgent care and streamline access</a:t>
            </a:r>
          </a:p>
          <a:p>
            <a:pPr>
              <a:spcBef>
                <a:spcPts val="0"/>
              </a:spcBef>
              <a:spcAft>
                <a:spcPts val="300"/>
              </a:spcAft>
            </a:pPr>
            <a:r>
              <a:rPr lang="en-GB" sz="1400" dirty="0">
                <a:latin typeface="+mn-lt"/>
              </a:rPr>
              <a:t>Develop/ roll out Integrated neighbourhood teams to bring community mental health, </a:t>
            </a:r>
            <a:br>
              <a:rPr lang="en-GB" sz="1400" dirty="0">
                <a:latin typeface="+mn-lt"/>
              </a:rPr>
            </a:br>
            <a:r>
              <a:rPr lang="en-GB" sz="1400" dirty="0">
                <a:latin typeface="+mn-lt"/>
              </a:rPr>
              <a:t>primary  community and social care</a:t>
            </a:r>
          </a:p>
        </p:txBody>
      </p:sp>
      <p:sp>
        <p:nvSpPr>
          <p:cNvPr id="22" name="Content Placeholder 15"/>
          <p:cNvSpPr txBox="1">
            <a:spLocks/>
          </p:cNvSpPr>
          <p:nvPr/>
        </p:nvSpPr>
        <p:spPr>
          <a:xfrm>
            <a:off x="101186" y="3711531"/>
            <a:ext cx="3780000" cy="1589666"/>
          </a:xfrm>
          <a:prstGeom prst="rect">
            <a:avLst/>
          </a:prstGeom>
        </p:spPr>
        <p:txBody>
          <a:bodyPr vert="horz" lIns="36000" tIns="0" rIns="0" bIns="0" rtlCol="0">
            <a:spAutoFit/>
          </a:bodyPr>
          <a:lstStyle>
            <a:lvl1pPr marL="90488" indent="-90488" algn="l" defTabSz="914377" rtl="0" eaLnBrk="1" latinLnBrk="0" hangingPunct="1">
              <a:lnSpc>
                <a:spcPct val="90000"/>
              </a:lnSpc>
              <a:spcBef>
                <a:spcPts val="1000"/>
              </a:spcBef>
              <a:buClr>
                <a:srgbClr val="7030A0"/>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269875" indent="-138113" algn="l" defTabSz="914377" rtl="0" eaLnBrk="1" latinLnBrk="0" hangingPunct="1">
              <a:lnSpc>
                <a:spcPct val="90000"/>
              </a:lnSpc>
              <a:spcBef>
                <a:spcPts val="500"/>
              </a:spcBef>
              <a:buClr>
                <a:srgbClr val="7030A0"/>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447675" indent="-177800" algn="l" defTabSz="914377" rtl="0" eaLnBrk="1" latinLnBrk="0" hangingPunct="1">
              <a:lnSpc>
                <a:spcPct val="90000"/>
              </a:lnSpc>
              <a:spcBef>
                <a:spcPts val="500"/>
              </a:spcBef>
              <a:buClr>
                <a:srgbClr val="7030A0"/>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0" indent="0" algn="l" defTabSz="914377" rtl="0" eaLnBrk="1" latinLnBrk="0" hangingPunct="1">
              <a:lnSpc>
                <a:spcPct val="90000"/>
              </a:lnSpc>
              <a:spcBef>
                <a:spcPts val="500"/>
              </a:spcBef>
              <a:buClr>
                <a:srgbClr val="7030A0"/>
              </a:buClr>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0" indent="0" algn="l" defTabSz="914377" rtl="0" eaLnBrk="1" latinLnBrk="0" hangingPunct="1">
              <a:lnSpc>
                <a:spcPct val="90000"/>
              </a:lnSpc>
              <a:spcBef>
                <a:spcPts val="500"/>
              </a:spcBef>
              <a:buClr>
                <a:srgbClr val="7030A0"/>
              </a:buClr>
              <a:buFont typeface="Arial" panose="020B0604020202020204" pitchFamily="34" charset="0"/>
              <a:buNone/>
              <a:defRPr sz="1600" b="1" kern="1200">
                <a:solidFill>
                  <a:srgbClr val="7030A0"/>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300"/>
              </a:spcAft>
            </a:pPr>
            <a:r>
              <a:rPr lang="en-GB" sz="1400" dirty="0">
                <a:latin typeface="+mn-lt"/>
              </a:rPr>
              <a:t>Identify people who have an ongoing health or care need, with a care plan in place, to ensure they receive continuity of care and as much treatment as feasible in their place of residence</a:t>
            </a:r>
          </a:p>
          <a:p>
            <a:pPr lvl="0">
              <a:spcBef>
                <a:spcPts val="0"/>
              </a:spcBef>
              <a:spcAft>
                <a:spcPts val="300"/>
              </a:spcAft>
            </a:pPr>
            <a:r>
              <a:rPr lang="en-GB" sz="1400" dirty="0">
                <a:latin typeface="+mn-lt"/>
              </a:rPr>
              <a:t>Work with social care to develop the integrated health and care approach to avoid hospital and care home admissions and support patients moving from hospital to home care</a:t>
            </a:r>
          </a:p>
        </p:txBody>
      </p:sp>
      <p:sp>
        <p:nvSpPr>
          <p:cNvPr id="23" name="Content Placeholder 15"/>
          <p:cNvSpPr txBox="1">
            <a:spLocks/>
          </p:cNvSpPr>
          <p:nvPr/>
        </p:nvSpPr>
        <p:spPr>
          <a:xfrm>
            <a:off x="3684240" y="5382089"/>
            <a:ext cx="4572000" cy="620170"/>
          </a:xfrm>
          <a:prstGeom prst="rect">
            <a:avLst/>
          </a:prstGeom>
        </p:spPr>
        <p:txBody>
          <a:bodyPr vert="horz" lIns="36000" tIns="0" rIns="0" bIns="0" rtlCol="0">
            <a:spAutoFit/>
          </a:bodyPr>
          <a:lstStyle>
            <a:lvl1pPr marL="90488" indent="-90488" algn="l" defTabSz="914377" rtl="0" eaLnBrk="1" latinLnBrk="0" hangingPunct="1">
              <a:lnSpc>
                <a:spcPct val="90000"/>
              </a:lnSpc>
              <a:spcBef>
                <a:spcPts val="1000"/>
              </a:spcBef>
              <a:buClr>
                <a:srgbClr val="7030A0"/>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269875" indent="-138113" algn="l" defTabSz="914377" rtl="0" eaLnBrk="1" latinLnBrk="0" hangingPunct="1">
              <a:lnSpc>
                <a:spcPct val="90000"/>
              </a:lnSpc>
              <a:spcBef>
                <a:spcPts val="500"/>
              </a:spcBef>
              <a:buClr>
                <a:srgbClr val="7030A0"/>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447675" indent="-177800" algn="l" defTabSz="914377" rtl="0" eaLnBrk="1" latinLnBrk="0" hangingPunct="1">
              <a:lnSpc>
                <a:spcPct val="90000"/>
              </a:lnSpc>
              <a:spcBef>
                <a:spcPts val="500"/>
              </a:spcBef>
              <a:buClr>
                <a:srgbClr val="7030A0"/>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0" indent="0" algn="l" defTabSz="914377" rtl="0" eaLnBrk="1" latinLnBrk="0" hangingPunct="1">
              <a:lnSpc>
                <a:spcPct val="90000"/>
              </a:lnSpc>
              <a:spcBef>
                <a:spcPts val="500"/>
              </a:spcBef>
              <a:buClr>
                <a:srgbClr val="7030A0"/>
              </a:buClr>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0" indent="0" algn="l" defTabSz="914377" rtl="0" eaLnBrk="1" latinLnBrk="0" hangingPunct="1">
              <a:lnSpc>
                <a:spcPct val="90000"/>
              </a:lnSpc>
              <a:spcBef>
                <a:spcPts val="500"/>
              </a:spcBef>
              <a:buClr>
                <a:srgbClr val="7030A0"/>
              </a:buClr>
              <a:buFont typeface="Arial" panose="020B0604020202020204" pitchFamily="34" charset="0"/>
              <a:buNone/>
              <a:defRPr sz="1600" b="1" kern="1200">
                <a:solidFill>
                  <a:srgbClr val="7030A0"/>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ts val="0"/>
              </a:spcBef>
              <a:spcAft>
                <a:spcPts val="300"/>
              </a:spcAft>
            </a:pPr>
            <a:r>
              <a:rPr lang="en-GB" sz="1400" dirty="0">
                <a:latin typeface="+mn-lt"/>
              </a:rPr>
              <a:t>Develop consistent, ‘right person first time’ core models of care for children and young people</a:t>
            </a:r>
          </a:p>
          <a:p>
            <a:pPr lvl="0">
              <a:spcBef>
                <a:spcPts val="0"/>
              </a:spcBef>
              <a:spcAft>
                <a:spcPts val="300"/>
              </a:spcAft>
            </a:pPr>
            <a:r>
              <a:rPr lang="en-GB" sz="1400" dirty="0">
                <a:latin typeface="+mn-lt"/>
              </a:rPr>
              <a:t>Expand access to mental health support</a:t>
            </a:r>
          </a:p>
        </p:txBody>
      </p:sp>
      <p:sp>
        <p:nvSpPr>
          <p:cNvPr id="24" name="Content Placeholder 15"/>
          <p:cNvSpPr txBox="1">
            <a:spLocks/>
          </p:cNvSpPr>
          <p:nvPr/>
        </p:nvSpPr>
        <p:spPr>
          <a:xfrm>
            <a:off x="10122250" y="1669710"/>
            <a:ext cx="2196000" cy="3728658"/>
          </a:xfrm>
          <a:prstGeom prst="rect">
            <a:avLst/>
          </a:prstGeom>
        </p:spPr>
        <p:txBody>
          <a:bodyPr vert="horz" lIns="36000" tIns="0" rIns="0" bIns="0" rtlCol="0">
            <a:noAutofit/>
          </a:bodyPr>
          <a:lstStyle>
            <a:lvl1pPr marL="90488" indent="-90488" algn="l" defTabSz="914377" rtl="0" eaLnBrk="1" latinLnBrk="0" hangingPunct="1">
              <a:lnSpc>
                <a:spcPct val="90000"/>
              </a:lnSpc>
              <a:spcBef>
                <a:spcPts val="1000"/>
              </a:spcBef>
              <a:buClr>
                <a:srgbClr val="7030A0"/>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269875" indent="-138113" algn="l" defTabSz="914377" rtl="0" eaLnBrk="1" latinLnBrk="0" hangingPunct="1">
              <a:lnSpc>
                <a:spcPct val="90000"/>
              </a:lnSpc>
              <a:spcBef>
                <a:spcPts val="500"/>
              </a:spcBef>
              <a:buClr>
                <a:srgbClr val="7030A0"/>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447675" indent="-177800" algn="l" defTabSz="914377" rtl="0" eaLnBrk="1" latinLnBrk="0" hangingPunct="1">
              <a:lnSpc>
                <a:spcPct val="90000"/>
              </a:lnSpc>
              <a:spcBef>
                <a:spcPts val="500"/>
              </a:spcBef>
              <a:buClr>
                <a:srgbClr val="7030A0"/>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0" indent="0" algn="l" defTabSz="914377" rtl="0" eaLnBrk="1" latinLnBrk="0" hangingPunct="1">
              <a:lnSpc>
                <a:spcPct val="90000"/>
              </a:lnSpc>
              <a:spcBef>
                <a:spcPts val="500"/>
              </a:spcBef>
              <a:buClr>
                <a:srgbClr val="7030A0"/>
              </a:buClr>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0" indent="0" algn="l" defTabSz="914377" rtl="0" eaLnBrk="1" latinLnBrk="0" hangingPunct="1">
              <a:lnSpc>
                <a:spcPct val="90000"/>
              </a:lnSpc>
              <a:spcBef>
                <a:spcPts val="500"/>
              </a:spcBef>
              <a:buClr>
                <a:srgbClr val="7030A0"/>
              </a:buClr>
              <a:buFont typeface="Arial" panose="020B0604020202020204" pitchFamily="34" charset="0"/>
              <a:buNone/>
              <a:defRPr sz="1600" b="1" kern="1200">
                <a:solidFill>
                  <a:srgbClr val="7030A0"/>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ts val="0"/>
              </a:spcBef>
              <a:spcAft>
                <a:spcPts val="300"/>
              </a:spcAft>
            </a:pPr>
            <a:endParaRPr lang="en-GB" sz="1200" dirty="0">
              <a:latin typeface="+mn-lt"/>
            </a:endParaRPr>
          </a:p>
        </p:txBody>
      </p:sp>
      <p:sp>
        <p:nvSpPr>
          <p:cNvPr id="5" name="Rectangle 4"/>
          <p:cNvSpPr/>
          <p:nvPr/>
        </p:nvSpPr>
        <p:spPr>
          <a:xfrm>
            <a:off x="8412000" y="3824348"/>
            <a:ext cx="3780000" cy="1586588"/>
          </a:xfrm>
          <a:prstGeom prst="rect">
            <a:avLst/>
          </a:prstGeom>
        </p:spPr>
        <p:txBody>
          <a:bodyPr vert="horz">
            <a:spAutoFit/>
          </a:bodyPr>
          <a:lstStyle/>
          <a:p>
            <a:pPr marL="90488" lvl="0" indent="-90488" defTabSz="914377">
              <a:lnSpc>
                <a:spcPct val="90000"/>
              </a:lnSpc>
              <a:spcAft>
                <a:spcPts val="300"/>
              </a:spcAft>
              <a:buClr>
                <a:srgbClr val="7030A0"/>
              </a:buClr>
              <a:buFont typeface="Arial" panose="020B0604020202020204" pitchFamily="34" charset="0"/>
              <a:buChar char="•"/>
            </a:pPr>
            <a:r>
              <a:rPr lang="en-GB" sz="1400" dirty="0">
                <a:cs typeface="Arial" panose="020B0604020202020204" pitchFamily="34" charset="0"/>
              </a:rPr>
              <a:t>Continue to develop innovative and cost effective models of care, starting with cardiovascular, cancer and children’s mental health</a:t>
            </a:r>
          </a:p>
          <a:p>
            <a:pPr marL="90488" lvl="0" indent="-90488" defTabSz="914377">
              <a:lnSpc>
                <a:spcPct val="90000"/>
              </a:lnSpc>
              <a:spcAft>
                <a:spcPts val="300"/>
              </a:spcAft>
              <a:buClr>
                <a:srgbClr val="7030A0"/>
              </a:buClr>
              <a:buFont typeface="Arial" panose="020B0604020202020204" pitchFamily="34" charset="0"/>
              <a:buChar char="•"/>
            </a:pPr>
            <a:r>
              <a:rPr lang="en-GB" sz="1400" dirty="0">
                <a:cs typeface="Arial" panose="020B0604020202020204" pitchFamily="34" charset="0"/>
              </a:rPr>
              <a:t>Develop workforce transformation plans</a:t>
            </a:r>
          </a:p>
          <a:p>
            <a:pPr marL="90488" lvl="0" indent="-90488" defTabSz="914377">
              <a:lnSpc>
                <a:spcPct val="90000"/>
              </a:lnSpc>
              <a:spcAft>
                <a:spcPts val="300"/>
              </a:spcAft>
              <a:buClr>
                <a:srgbClr val="7030A0"/>
              </a:buClr>
              <a:buFont typeface="Arial" panose="020B0604020202020204" pitchFamily="34" charset="0"/>
              <a:buChar char="•"/>
            </a:pPr>
            <a:r>
              <a:rPr lang="en-GB" sz="1400" dirty="0">
                <a:cs typeface="Arial" panose="020B0604020202020204" pitchFamily="34" charset="0"/>
              </a:rPr>
              <a:t>Ensure that our estate is fit for purpose</a:t>
            </a:r>
          </a:p>
          <a:p>
            <a:pPr marL="285750" lvl="0" indent="-285750">
              <a:spcBef>
                <a:spcPts val="0"/>
              </a:spcBef>
              <a:spcAft>
                <a:spcPts val="300"/>
              </a:spcAft>
              <a:buFont typeface="Arial" panose="020B0604020202020204" pitchFamily="34" charset="0"/>
              <a:buChar char="•"/>
            </a:pPr>
            <a:endParaRPr lang="en-GB" sz="1400" dirty="0"/>
          </a:p>
        </p:txBody>
      </p:sp>
      <p:graphicFrame>
        <p:nvGraphicFramePr>
          <p:cNvPr id="6" name="Table 5">
            <a:extLst>
              <a:ext uri="{FF2B5EF4-FFF2-40B4-BE49-F238E27FC236}">
                <a16:creationId xmlns:a16="http://schemas.microsoft.com/office/drawing/2014/main" id="{E017F2AB-B928-7620-E0AA-63CE3BD69AF7}"/>
              </a:ext>
            </a:extLst>
          </p:cNvPr>
          <p:cNvGraphicFramePr>
            <a:graphicFrameLocks noGrp="1"/>
          </p:cNvGraphicFramePr>
          <p:nvPr/>
        </p:nvGraphicFramePr>
        <p:xfrm>
          <a:off x="10024447" y="362142"/>
          <a:ext cx="1872208" cy="335280"/>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1118194238"/>
                    </a:ext>
                  </a:extLst>
                </a:gridCol>
              </a:tblGrid>
              <a:tr h="220750">
                <a:tc>
                  <a:txBody>
                    <a:bodyPr/>
                    <a:lstStyle/>
                    <a:p>
                      <a:pPr algn="ctr"/>
                      <a:r>
                        <a:rPr lang="en-GB" sz="1600" b="0" dirty="0">
                          <a:solidFill>
                            <a:schemeClr val="bg1"/>
                          </a:solidFill>
                        </a:rPr>
                        <a:t>WORK IN PROGRESS</a:t>
                      </a:r>
                    </a:p>
                  </a:txBody>
                  <a:tcPr marL="36000" marR="36000" anchor="b">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805668"/>
                  </a:ext>
                </a:extLst>
              </a:tr>
            </a:tbl>
          </a:graphicData>
        </a:graphic>
      </p:graphicFrame>
    </p:spTree>
    <p:extLst>
      <p:ext uri="{BB962C8B-B14F-4D97-AF65-F5344CB8AC3E}">
        <p14:creationId xmlns:p14="http://schemas.microsoft.com/office/powerpoint/2010/main" val="3919696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76F84FA-B8EB-462F-97BA-032CB76B4E3A}" type="slidenum">
              <a:rPr lang="en-GB" smtClean="0"/>
              <a:pPr/>
              <a:t>12</a:t>
            </a:fld>
            <a:endParaRPr lang="en-GB" dirty="0"/>
          </a:p>
        </p:txBody>
      </p:sp>
      <p:sp>
        <p:nvSpPr>
          <p:cNvPr id="3" name="Title 2"/>
          <p:cNvSpPr>
            <a:spLocks noGrp="1"/>
          </p:cNvSpPr>
          <p:nvPr>
            <p:ph type="title"/>
          </p:nvPr>
        </p:nvSpPr>
        <p:spPr/>
        <p:txBody>
          <a:bodyPr>
            <a:normAutofit/>
          </a:bodyPr>
          <a:lstStyle/>
          <a:p>
            <a:r>
              <a:rPr lang="en-GB" b="1" dirty="0"/>
              <a:t>Engagement</a:t>
            </a:r>
            <a:r>
              <a:rPr lang="en-GB" dirty="0"/>
              <a:t> – the one page summaries capture actions by programme</a:t>
            </a:r>
          </a:p>
        </p:txBody>
      </p:sp>
      <p:pic>
        <p:nvPicPr>
          <p:cNvPr id="4" name="Picture 3"/>
          <p:cNvPicPr>
            <a:picLocks noChangeAspect="1"/>
          </p:cNvPicPr>
          <p:nvPr/>
        </p:nvPicPr>
        <p:blipFill>
          <a:blip r:embed="rId2"/>
          <a:stretch>
            <a:fillRect/>
          </a:stretch>
        </p:blipFill>
        <p:spPr>
          <a:xfrm>
            <a:off x="407342" y="1233088"/>
            <a:ext cx="2659405" cy="3744000"/>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3268399" y="2276872"/>
            <a:ext cx="2672495" cy="3744000"/>
          </a:xfrm>
          <a:prstGeom prst="rect">
            <a:avLst/>
          </a:prstGeom>
          <a:ln>
            <a:solidFill>
              <a:schemeClr val="tx1"/>
            </a:solidFill>
          </a:ln>
        </p:spPr>
      </p:pic>
      <p:pic>
        <p:nvPicPr>
          <p:cNvPr id="6" name="Picture 5"/>
          <p:cNvPicPr>
            <a:picLocks noChangeAspect="1"/>
          </p:cNvPicPr>
          <p:nvPr/>
        </p:nvPicPr>
        <p:blipFill>
          <a:blip r:embed="rId4"/>
          <a:stretch>
            <a:fillRect/>
          </a:stretch>
        </p:blipFill>
        <p:spPr>
          <a:xfrm>
            <a:off x="8976320" y="2276872"/>
            <a:ext cx="2660540" cy="3744000"/>
          </a:xfrm>
          <a:prstGeom prst="rect">
            <a:avLst/>
          </a:prstGeom>
          <a:ln>
            <a:solidFill>
              <a:schemeClr val="tx1"/>
            </a:solidFill>
          </a:ln>
        </p:spPr>
      </p:pic>
      <p:pic>
        <p:nvPicPr>
          <p:cNvPr id="7" name="Picture 6"/>
          <p:cNvPicPr>
            <a:picLocks noChangeAspect="1"/>
          </p:cNvPicPr>
          <p:nvPr/>
        </p:nvPicPr>
        <p:blipFill>
          <a:blip r:embed="rId5"/>
          <a:stretch>
            <a:fillRect/>
          </a:stretch>
        </p:blipFill>
        <p:spPr>
          <a:xfrm>
            <a:off x="6139910" y="1233088"/>
            <a:ext cx="2628520" cy="3744000"/>
          </a:xfrm>
          <a:prstGeom prst="rect">
            <a:avLst/>
          </a:prstGeom>
          <a:ln>
            <a:solidFill>
              <a:schemeClr val="tx1"/>
            </a:solidFill>
          </a:ln>
        </p:spPr>
      </p:pic>
      <p:sp>
        <p:nvSpPr>
          <p:cNvPr id="8" name="Rectangle: Rounded Corners 6">
            <a:extLst>
              <a:ext uri="{FF2B5EF4-FFF2-40B4-BE49-F238E27FC236}">
                <a16:creationId xmlns:a16="http://schemas.microsoft.com/office/drawing/2014/main" id="{763517FD-A7D3-FF46-F938-4843390822B1}"/>
              </a:ext>
            </a:extLst>
          </p:cNvPr>
          <p:cNvSpPr/>
          <p:nvPr/>
        </p:nvSpPr>
        <p:spPr>
          <a:xfrm>
            <a:off x="1952608" y="5948768"/>
            <a:ext cx="9832024" cy="7200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en-GB" dirty="0">
                <a:solidFill>
                  <a:schemeClr val="bg1"/>
                </a:solidFill>
                <a:latin typeface="Arial" panose="020B0604020202020204" pitchFamily="34" charset="0"/>
                <a:cs typeface="Arial" panose="020B0604020202020204" pitchFamily="34" charset="0"/>
              </a:rPr>
              <a:t>These are included in the papers circulated for the meeting, and available on the ICB’s website at: https://www.nwlondonicb.nhs.uk/about-us/nw-london-health-and-care-strategy</a:t>
            </a:r>
          </a:p>
        </p:txBody>
      </p:sp>
    </p:spTree>
    <p:extLst>
      <p:ext uri="{BB962C8B-B14F-4D97-AF65-F5344CB8AC3E}">
        <p14:creationId xmlns:p14="http://schemas.microsoft.com/office/powerpoint/2010/main" val="2611763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EFDF49-F759-08DF-06FB-B6B249BEF587}"/>
              </a:ext>
            </a:extLst>
          </p:cNvPr>
          <p:cNvSpPr>
            <a:spLocks noGrp="1"/>
          </p:cNvSpPr>
          <p:nvPr>
            <p:ph type="sldNum" sz="quarter" idx="12"/>
          </p:nvPr>
        </p:nvSpPr>
        <p:spPr/>
        <p:txBody>
          <a:bodyPr/>
          <a:lstStyle/>
          <a:p>
            <a:fld id="{E76F84FA-B8EB-462F-97BA-032CB76B4E3A}" type="slidenum">
              <a:rPr lang="en-GB" smtClean="0"/>
              <a:pPr/>
              <a:t>13</a:t>
            </a:fld>
            <a:endParaRPr lang="en-GB" dirty="0"/>
          </a:p>
        </p:txBody>
      </p:sp>
      <p:sp>
        <p:nvSpPr>
          <p:cNvPr id="3" name="Title 2">
            <a:extLst>
              <a:ext uri="{FF2B5EF4-FFF2-40B4-BE49-F238E27FC236}">
                <a16:creationId xmlns:a16="http://schemas.microsoft.com/office/drawing/2014/main" id="{04875B75-8833-A2B2-178C-9C961642AC07}"/>
              </a:ext>
            </a:extLst>
          </p:cNvPr>
          <p:cNvSpPr>
            <a:spLocks noGrp="1"/>
          </p:cNvSpPr>
          <p:nvPr>
            <p:ph type="title"/>
          </p:nvPr>
        </p:nvSpPr>
        <p:spPr/>
        <p:txBody>
          <a:bodyPr/>
          <a:lstStyle/>
          <a:p>
            <a:r>
              <a:rPr lang="en-GB" b="1" dirty="0"/>
              <a:t>Feedback</a:t>
            </a:r>
            <a:r>
              <a:rPr lang="en-GB" dirty="0"/>
              <a:t> – Where you can read more and let us know your thoughts</a:t>
            </a:r>
          </a:p>
        </p:txBody>
      </p:sp>
      <p:sp>
        <p:nvSpPr>
          <p:cNvPr id="5" name="TextBox 4">
            <a:extLst>
              <a:ext uri="{FF2B5EF4-FFF2-40B4-BE49-F238E27FC236}">
                <a16:creationId xmlns:a16="http://schemas.microsoft.com/office/drawing/2014/main" id="{2F413509-F810-6CB9-B276-51D3DAF4F875}"/>
              </a:ext>
            </a:extLst>
          </p:cNvPr>
          <p:cNvSpPr txBox="1"/>
          <p:nvPr/>
        </p:nvSpPr>
        <p:spPr>
          <a:xfrm>
            <a:off x="551384" y="1556792"/>
            <a:ext cx="9145016" cy="2893100"/>
          </a:xfrm>
          <a:prstGeom prst="rect">
            <a:avLst/>
          </a:prstGeom>
          <a:noFill/>
        </p:spPr>
        <p:txBody>
          <a:bodyPr wrap="square" rtlCol="0">
            <a:spAutoFit/>
          </a:bodyPr>
          <a:lstStyle/>
          <a:p>
            <a:pPr>
              <a:buClr>
                <a:schemeClr val="accent1"/>
              </a:buClr>
            </a:pPr>
            <a:r>
              <a:rPr lang="en-GB" sz="2000" dirty="0">
                <a:latin typeface="Arial" panose="020B0604020202020204" pitchFamily="34" charset="0"/>
                <a:cs typeface="Arial" panose="020B0604020202020204" pitchFamily="34" charset="0"/>
              </a:rPr>
              <a:t>Read more and feedback</a:t>
            </a:r>
          </a:p>
          <a:p>
            <a:pPr marL="265112" lvl="1">
              <a:buClr>
                <a:schemeClr val="accent1"/>
              </a:buClr>
            </a:pPr>
            <a:r>
              <a:rPr lang="en-GB" sz="1400" dirty="0">
                <a:latin typeface="Arial" panose="020B0604020202020204" pitchFamily="34" charset="0"/>
                <a:cs typeface="Arial" panose="020B0604020202020204" pitchFamily="34" charset="0"/>
                <a:hlinkClick r:id="rId3"/>
              </a:rPr>
              <a:t>www.nwlondonicb.nhs.uk/</a:t>
            </a:r>
          </a:p>
          <a:p>
            <a:pPr marL="265112" lvl="1">
              <a:buClr>
                <a:schemeClr val="accent1"/>
              </a:buClr>
            </a:pPr>
            <a:r>
              <a:rPr lang="en-GB" sz="1400" dirty="0">
                <a:latin typeface="Arial" panose="020B0604020202020204" pitchFamily="34" charset="0"/>
                <a:cs typeface="Arial" panose="020B0604020202020204" pitchFamily="34" charset="0"/>
                <a:hlinkClick r:id="rId3"/>
              </a:rPr>
              <a:t>about-us/nw-london-health-and-care-strategy</a:t>
            </a:r>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pPr>
              <a:buClr>
                <a:schemeClr val="accent1"/>
              </a:buClr>
            </a:pPr>
            <a:r>
              <a:rPr lang="en-GB" sz="2000" dirty="0">
                <a:latin typeface="Arial" panose="020B0604020202020204" pitchFamily="34" charset="0"/>
                <a:cs typeface="Arial" panose="020B0604020202020204" pitchFamily="34" charset="0"/>
              </a:rPr>
              <a:t>Contains:</a:t>
            </a:r>
          </a:p>
          <a:p>
            <a:pPr marL="542925" lvl="1" indent="-277813">
              <a:buClr>
                <a:schemeClr val="accent1"/>
              </a:buClr>
              <a:buFont typeface="Arial" panose="020B0604020202020204" pitchFamily="34" charset="0"/>
              <a:buChar char="-"/>
            </a:pPr>
            <a:r>
              <a:rPr lang="en-GB" sz="2000" dirty="0">
                <a:latin typeface="Arial" panose="020B0604020202020204" pitchFamily="34" charset="0"/>
                <a:cs typeface="Arial" panose="020B0604020202020204" pitchFamily="34" charset="0"/>
              </a:rPr>
              <a:t>Intro</a:t>
            </a:r>
          </a:p>
          <a:p>
            <a:pPr marL="542925" lvl="1" indent="-277813">
              <a:buClr>
                <a:schemeClr val="accent1"/>
              </a:buClr>
              <a:buFont typeface="Arial" panose="020B0604020202020204" pitchFamily="34" charset="0"/>
              <a:buChar char="-"/>
            </a:pPr>
            <a:r>
              <a:rPr lang="en-GB" sz="2000" dirty="0">
                <a:latin typeface="Arial" panose="020B0604020202020204" pitchFamily="34" charset="0"/>
                <a:cs typeface="Arial" panose="020B0604020202020204" pitchFamily="34" charset="0"/>
              </a:rPr>
              <a:t>Link to the </a:t>
            </a:r>
            <a:r>
              <a:rPr lang="en-GB" sz="2000" dirty="0">
                <a:latin typeface="Arial" panose="020B0604020202020204" pitchFamily="34" charset="0"/>
                <a:cs typeface="Arial" panose="020B0604020202020204" pitchFamily="34" charset="0"/>
                <a:hlinkClick r:id="rId4"/>
              </a:rPr>
              <a:t>summaries</a:t>
            </a:r>
            <a:endParaRPr lang="en-GB" sz="2000" dirty="0">
              <a:latin typeface="Arial" panose="020B0604020202020204" pitchFamily="34" charset="0"/>
              <a:cs typeface="Arial" panose="020B0604020202020204" pitchFamily="34" charset="0"/>
            </a:endParaRPr>
          </a:p>
          <a:p>
            <a:pPr marL="542925" lvl="1" indent="-277813">
              <a:buClr>
                <a:schemeClr val="accent1"/>
              </a:buClr>
              <a:buFont typeface="Arial" panose="020B0604020202020204" pitchFamily="34" charset="0"/>
              <a:buChar char="-"/>
            </a:pPr>
            <a:r>
              <a:rPr lang="en-GB" sz="2000" dirty="0">
                <a:latin typeface="Arial" panose="020B0604020202020204" pitchFamily="34" charset="0"/>
                <a:cs typeface="Arial" panose="020B0604020202020204" pitchFamily="34" charset="0"/>
              </a:rPr>
              <a:t>Link to the easy read (</a:t>
            </a:r>
            <a:r>
              <a:rPr lang="en-GB" sz="2000" i="1" dirty="0">
                <a:latin typeface="Arial" panose="020B0604020202020204" pitchFamily="34" charset="0"/>
                <a:cs typeface="Arial" panose="020B0604020202020204" pitchFamily="34" charset="0"/>
              </a:rPr>
              <a:t>coming soon</a:t>
            </a:r>
            <a:r>
              <a:rPr lang="en-GB" sz="2000" dirty="0">
                <a:latin typeface="Arial" panose="020B0604020202020204" pitchFamily="34" charset="0"/>
                <a:cs typeface="Arial" panose="020B0604020202020204" pitchFamily="34" charset="0"/>
              </a:rPr>
              <a:t>)</a:t>
            </a:r>
          </a:p>
          <a:p>
            <a:pPr marL="542925" lvl="1" indent="-277813">
              <a:buClr>
                <a:schemeClr val="accent1"/>
              </a:buClr>
              <a:buFont typeface="Arial" panose="020B0604020202020204" pitchFamily="34" charset="0"/>
              <a:buChar char="-"/>
            </a:pPr>
            <a:r>
              <a:rPr lang="en-GB" sz="2000" dirty="0">
                <a:latin typeface="Arial" panose="020B0604020202020204" pitchFamily="34" charset="0"/>
                <a:cs typeface="Arial" panose="020B0604020202020204" pitchFamily="34" charset="0"/>
              </a:rPr>
              <a:t>Link to the </a:t>
            </a:r>
            <a:r>
              <a:rPr lang="en-GB" sz="2000" dirty="0">
                <a:latin typeface="Arial" panose="020B0604020202020204" pitchFamily="34" charset="0"/>
                <a:cs typeface="Arial" panose="020B0604020202020204" pitchFamily="34" charset="0"/>
                <a:hlinkClick r:id="rId5"/>
              </a:rPr>
              <a:t>full draft strategy</a:t>
            </a:r>
            <a:endParaRPr lang="en-GB" sz="2000" dirty="0">
              <a:latin typeface="Arial" panose="020B0604020202020204" pitchFamily="34" charset="0"/>
              <a:cs typeface="Arial" panose="020B0604020202020204" pitchFamily="34" charset="0"/>
            </a:endParaRPr>
          </a:p>
          <a:p>
            <a:pPr marL="542925" lvl="1" indent="-277813">
              <a:buClr>
                <a:schemeClr val="accent1"/>
              </a:buClr>
              <a:buFont typeface="Arial" panose="020B0604020202020204" pitchFamily="34" charset="0"/>
              <a:buChar char="-"/>
            </a:pPr>
            <a:r>
              <a:rPr lang="en-GB" sz="2000" dirty="0">
                <a:latin typeface="Arial" panose="020B0604020202020204" pitchFamily="34" charset="0"/>
                <a:cs typeface="Arial" panose="020B0604020202020204" pitchFamily="34" charset="0"/>
              </a:rPr>
              <a:t>Link to a </a:t>
            </a:r>
            <a:r>
              <a:rPr lang="en-GB" sz="2000" dirty="0">
                <a:latin typeface="Arial" panose="020B0604020202020204" pitchFamily="34" charset="0"/>
                <a:cs typeface="Arial" panose="020B0604020202020204" pitchFamily="34" charset="0"/>
                <a:hlinkClick r:id="rId6"/>
              </a:rPr>
              <a:t>feedback form</a:t>
            </a:r>
            <a:endParaRPr lang="en-GB" sz="20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7"/>
          <a:stretch>
            <a:fillRect/>
          </a:stretch>
        </p:blipFill>
        <p:spPr>
          <a:xfrm>
            <a:off x="5546129" y="1484784"/>
            <a:ext cx="6454527" cy="1544444"/>
          </a:xfrm>
          <a:prstGeom prst="rect">
            <a:avLst/>
          </a:prstGeom>
        </p:spPr>
      </p:pic>
      <p:pic>
        <p:nvPicPr>
          <p:cNvPr id="7" name="Picture 6"/>
          <p:cNvPicPr>
            <a:picLocks noChangeAspect="1"/>
          </p:cNvPicPr>
          <p:nvPr/>
        </p:nvPicPr>
        <p:blipFill>
          <a:blip r:embed="rId8"/>
          <a:stretch>
            <a:fillRect/>
          </a:stretch>
        </p:blipFill>
        <p:spPr>
          <a:xfrm>
            <a:off x="5438544" y="3059146"/>
            <a:ext cx="6778136" cy="2925508"/>
          </a:xfrm>
          <a:prstGeom prst="rect">
            <a:avLst/>
          </a:prstGeom>
        </p:spPr>
      </p:pic>
    </p:spTree>
    <p:extLst>
      <p:ext uri="{BB962C8B-B14F-4D97-AF65-F5344CB8AC3E}">
        <p14:creationId xmlns:p14="http://schemas.microsoft.com/office/powerpoint/2010/main" val="2985031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GB" dirty="0"/>
              <a:t>In common with all Integrated Care Systems, North West London Integrated Care System is required to produce a strategy</a:t>
            </a:r>
          </a:p>
          <a:p>
            <a:pPr lvl="1"/>
            <a:r>
              <a:rPr lang="en-GB" dirty="0"/>
              <a:t>The strategy must cover both health and care (i.e., health and relevant local authority services)</a:t>
            </a:r>
          </a:p>
          <a:p>
            <a:pPr lvl="1"/>
            <a:r>
              <a:rPr lang="en-GB" dirty="0"/>
              <a:t>The NHS and local authorities are required to ‘have regard’ to the strategy</a:t>
            </a:r>
          </a:p>
          <a:p>
            <a:r>
              <a:rPr lang="en-GB" dirty="0"/>
              <a:t>The strategy has been prepared for, and must be adopted by, the North West London’s Integrated Care Partnership. The Partnership brings together local authorities and the NHS across our eight boroughs</a:t>
            </a:r>
          </a:p>
          <a:p>
            <a:r>
              <a:rPr lang="en-GB" dirty="0"/>
              <a:t>The strategy has taken, as its starting point, the Joint Strategic Needs Assessments and Joint Health and Wellbeing Strategies developed for each borough, and incorporated resident insights</a:t>
            </a:r>
          </a:p>
          <a:p>
            <a:r>
              <a:rPr lang="en-GB" dirty="0"/>
              <a:t>The strategy aims to highlight where boroughs and the NHS can go further, faster for our residents by working together. It does not attempt to collate everything that each partner in the ICS is doing. For example, the ‘shared outcomes’ reflect the judgment of the DPHs of the outcomes that could be improved faster by working together</a:t>
            </a:r>
          </a:p>
          <a:p>
            <a:r>
              <a:rPr lang="en-GB" dirty="0"/>
              <a:t>It is structured around the ICS’ programmes, which are the delivery vehicles for the strategy. It informs the one year delivery plans of all the ICS programmes. Priorities for the programmes are then grouped into six cross cutting themes</a:t>
            </a:r>
          </a:p>
          <a:p>
            <a:r>
              <a:rPr lang="en-GB" dirty="0"/>
              <a:t>The draft strategy was published on 21</a:t>
            </a:r>
            <a:r>
              <a:rPr lang="en-GB" baseline="30000" dirty="0"/>
              <a:t>st</a:t>
            </a:r>
            <a:r>
              <a:rPr lang="en-GB" dirty="0"/>
              <a:t> May. The Health and Wellbeing Board is asked to challenge and comment on the strategy – in particular, what areas members of the HWB believe should be emphasised, amended or removed</a:t>
            </a:r>
          </a:p>
          <a:p>
            <a:r>
              <a:rPr lang="en-GB" dirty="0"/>
              <a:t>Input from all HWBs, alongside input from our residents, will then be synthesised into the next draft of the strategy.</a:t>
            </a:r>
          </a:p>
          <a:p>
            <a:endParaRPr lang="en-GB" dirty="0"/>
          </a:p>
          <a:p>
            <a:endParaRPr lang="en-GB" dirty="0"/>
          </a:p>
        </p:txBody>
      </p:sp>
      <p:sp>
        <p:nvSpPr>
          <p:cNvPr id="2" name="Slide Number Placeholder 1"/>
          <p:cNvSpPr>
            <a:spLocks noGrp="1"/>
          </p:cNvSpPr>
          <p:nvPr>
            <p:ph type="sldNum" sz="quarter" idx="12"/>
          </p:nvPr>
        </p:nvSpPr>
        <p:spPr/>
        <p:txBody>
          <a:bodyPr/>
          <a:lstStyle/>
          <a:p>
            <a:fld id="{E76F84FA-B8EB-462F-97BA-032CB76B4E3A}" type="slidenum">
              <a:rPr lang="en-GB" smtClean="0"/>
              <a:t>2</a:t>
            </a:fld>
            <a:endParaRPr lang="en-GB" dirty="0"/>
          </a:p>
        </p:txBody>
      </p:sp>
      <p:sp>
        <p:nvSpPr>
          <p:cNvPr id="3" name="Title 2"/>
          <p:cNvSpPr>
            <a:spLocks noGrp="1"/>
          </p:cNvSpPr>
          <p:nvPr>
            <p:ph type="title"/>
          </p:nvPr>
        </p:nvSpPr>
        <p:spPr/>
        <p:txBody>
          <a:bodyPr/>
          <a:lstStyle/>
          <a:p>
            <a:r>
              <a:rPr lang="en-GB" b="1" dirty="0"/>
              <a:t>Cover note</a:t>
            </a:r>
          </a:p>
        </p:txBody>
      </p:sp>
    </p:spTree>
    <p:extLst>
      <p:ext uri="{BB962C8B-B14F-4D97-AF65-F5344CB8AC3E}">
        <p14:creationId xmlns:p14="http://schemas.microsoft.com/office/powerpoint/2010/main" val="3601868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76F84FA-B8EB-462F-97BA-032CB76B4E3A}" type="slidenum">
              <a:rPr lang="en-GB" smtClean="0"/>
              <a:pPr/>
              <a:t>3</a:t>
            </a:fld>
            <a:endParaRPr lang="en-GB" dirty="0"/>
          </a:p>
        </p:txBody>
      </p:sp>
      <p:sp>
        <p:nvSpPr>
          <p:cNvPr id="3" name="Title 2"/>
          <p:cNvSpPr>
            <a:spLocks noGrp="1"/>
          </p:cNvSpPr>
          <p:nvPr>
            <p:ph type="title"/>
          </p:nvPr>
        </p:nvSpPr>
        <p:spPr/>
        <p:txBody>
          <a:bodyPr/>
          <a:lstStyle/>
          <a:p>
            <a:r>
              <a:rPr lang="en-GB" b="1" dirty="0"/>
              <a:t>Strategy engagement </a:t>
            </a:r>
            <a:r>
              <a:rPr lang="en-GB" dirty="0"/>
              <a:t>– we want to hear from you</a:t>
            </a:r>
          </a:p>
        </p:txBody>
      </p:sp>
      <p:sp>
        <p:nvSpPr>
          <p:cNvPr id="6" name="Rectangle: Rounded Corners 5">
            <a:extLst>
              <a:ext uri="{FF2B5EF4-FFF2-40B4-BE49-F238E27FC236}">
                <a16:creationId xmlns:a16="http://schemas.microsoft.com/office/drawing/2014/main" id="{C1DC1D4E-AFA2-04CF-D44D-BEBF07DC5707}"/>
              </a:ext>
            </a:extLst>
          </p:cNvPr>
          <p:cNvSpPr/>
          <p:nvPr/>
        </p:nvSpPr>
        <p:spPr>
          <a:xfrm>
            <a:off x="728472" y="1484784"/>
            <a:ext cx="10735056" cy="1607061"/>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en-GB" dirty="0">
                <a:solidFill>
                  <a:schemeClr val="bg1"/>
                </a:solidFill>
                <a:latin typeface="Arial" panose="020B0604020202020204" pitchFamily="34" charset="0"/>
                <a:cs typeface="Arial" panose="020B0604020202020204" pitchFamily="34" charset="0"/>
              </a:rPr>
              <a:t>Hearing from a wide range of voices throughout communities who will feel the impact of the delivery of the top priorities in health and care services in North West London helps ensure this strategy fits the needs of residents. We want to make sure that resident insight is embedded into the heart of this draft strategy. Insights captured includes the ‘what matters to you’ outreach, borough collaborative spaces and insight from local authority, Healthwatch and voluntary &amp; community sector colleagues.</a:t>
            </a:r>
          </a:p>
        </p:txBody>
      </p:sp>
      <p:sp>
        <p:nvSpPr>
          <p:cNvPr id="8" name="Oval 7">
            <a:extLst>
              <a:ext uri="{FF2B5EF4-FFF2-40B4-BE49-F238E27FC236}">
                <a16:creationId xmlns:a16="http://schemas.microsoft.com/office/drawing/2014/main" id="{0994F164-0783-153B-937F-9A5A91C11899}"/>
              </a:ext>
            </a:extLst>
          </p:cNvPr>
          <p:cNvSpPr/>
          <p:nvPr/>
        </p:nvSpPr>
        <p:spPr>
          <a:xfrm>
            <a:off x="3639269" y="3427500"/>
            <a:ext cx="2144696" cy="2151798"/>
          </a:xfrm>
          <a:prstGeom prst="ellipse">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t>NW London Residents Forum, open to all with an anticipated 200 attendees</a:t>
            </a:r>
          </a:p>
        </p:txBody>
      </p:sp>
      <p:sp>
        <p:nvSpPr>
          <p:cNvPr id="9" name="Oval 8">
            <a:extLst>
              <a:ext uri="{FF2B5EF4-FFF2-40B4-BE49-F238E27FC236}">
                <a16:creationId xmlns:a16="http://schemas.microsoft.com/office/drawing/2014/main" id="{767F9287-BE86-C6CE-0342-97502F36A7D1}"/>
              </a:ext>
            </a:extLst>
          </p:cNvPr>
          <p:cNvSpPr/>
          <p:nvPr/>
        </p:nvSpPr>
        <p:spPr>
          <a:xfrm>
            <a:off x="6567594" y="3429000"/>
            <a:ext cx="2144696" cy="2148799"/>
          </a:xfrm>
          <a:prstGeom prst="ellipse">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t>Citizen Panel with access to 3.8k members</a:t>
            </a:r>
          </a:p>
        </p:txBody>
      </p:sp>
      <p:sp>
        <p:nvSpPr>
          <p:cNvPr id="10" name="Oval 9">
            <a:extLst>
              <a:ext uri="{FF2B5EF4-FFF2-40B4-BE49-F238E27FC236}">
                <a16:creationId xmlns:a16="http://schemas.microsoft.com/office/drawing/2014/main" id="{819EA4D7-5351-7C68-6095-678D655FBB86}"/>
              </a:ext>
            </a:extLst>
          </p:cNvPr>
          <p:cNvSpPr/>
          <p:nvPr/>
        </p:nvSpPr>
        <p:spPr>
          <a:xfrm>
            <a:off x="9495920" y="3433592"/>
            <a:ext cx="2144696" cy="2148799"/>
          </a:xfrm>
          <a:prstGeom prst="ellipse">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t>Next Door insights</a:t>
            </a:r>
          </a:p>
        </p:txBody>
      </p:sp>
      <p:sp>
        <p:nvSpPr>
          <p:cNvPr id="11" name="Oval 10">
            <a:extLst>
              <a:ext uri="{FF2B5EF4-FFF2-40B4-BE49-F238E27FC236}">
                <a16:creationId xmlns:a16="http://schemas.microsoft.com/office/drawing/2014/main" id="{6CA4FCBC-463A-EED8-65A7-76A8BFC4A29A}"/>
              </a:ext>
            </a:extLst>
          </p:cNvPr>
          <p:cNvSpPr/>
          <p:nvPr/>
        </p:nvSpPr>
        <p:spPr>
          <a:xfrm>
            <a:off x="710944" y="3433592"/>
            <a:ext cx="2144696" cy="2148799"/>
          </a:xfrm>
          <a:prstGeom prst="ellipse">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rtlCol="0" anchor="ctr"/>
          <a:lstStyle/>
          <a:p>
            <a:pPr algn="ctr"/>
            <a:r>
              <a:rPr lang="en-GB" dirty="0"/>
              <a:t>Joining up with local authority engagement on Health and Wellbeing Strategies</a:t>
            </a:r>
          </a:p>
        </p:txBody>
      </p:sp>
    </p:spTree>
    <p:extLst>
      <p:ext uri="{BB962C8B-B14F-4D97-AF65-F5344CB8AC3E}">
        <p14:creationId xmlns:p14="http://schemas.microsoft.com/office/powerpoint/2010/main" val="2864743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76F84FA-B8EB-462F-97BA-032CB76B4E3A}" type="slidenum">
              <a:rPr lang="en-GB" smtClean="0"/>
              <a:pPr/>
              <a:t>4</a:t>
            </a:fld>
            <a:endParaRPr lang="en-GB" dirty="0"/>
          </a:p>
        </p:txBody>
      </p:sp>
      <p:sp>
        <p:nvSpPr>
          <p:cNvPr id="4" name="Title 3"/>
          <p:cNvSpPr>
            <a:spLocks noGrp="1"/>
          </p:cNvSpPr>
          <p:nvPr>
            <p:ph type="title"/>
          </p:nvPr>
        </p:nvSpPr>
        <p:spPr/>
        <p:txBody>
          <a:bodyPr/>
          <a:lstStyle/>
          <a:p>
            <a:r>
              <a:rPr lang="en-GB" b="1" dirty="0"/>
              <a:t>Strategy development</a:t>
            </a:r>
            <a:r>
              <a:rPr lang="en-GB" dirty="0"/>
              <a:t> – why we need a health and care strategy </a:t>
            </a:r>
          </a:p>
        </p:txBody>
      </p:sp>
      <p:sp>
        <p:nvSpPr>
          <p:cNvPr id="6" name="Pentagon 5"/>
          <p:cNvSpPr/>
          <p:nvPr/>
        </p:nvSpPr>
        <p:spPr>
          <a:xfrm>
            <a:off x="839416" y="1412776"/>
            <a:ext cx="5400600" cy="4464496"/>
          </a:xfrm>
          <a:prstGeom prst="homePlate">
            <a:avLst>
              <a:gd name="adj" fmla="val 21976"/>
            </a:avLst>
          </a:prstGeom>
          <a:gradFill flip="none" rotWithShape="1">
            <a:gsLst>
              <a:gs pos="0">
                <a:srgbClr val="853E9A"/>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rPr>
              <a:t>As we launch the ICS, we have the opportunity to set an exciting vision and strategy for North West London that builds on our achievements to date, and takes advantage of our strengthening collaboration across health and care to improve outcomes for our residents and communities, address long standing inequalities in access, experience and outcomes, level up, improve value for money and deliver wider benefits across North West London.</a:t>
            </a:r>
          </a:p>
          <a:p>
            <a:endParaRPr lang="en-GB" dirty="0">
              <a:solidFill>
                <a:schemeClr val="tx1"/>
              </a:solidFill>
            </a:endParaRPr>
          </a:p>
        </p:txBody>
      </p:sp>
      <p:grpSp>
        <p:nvGrpSpPr>
          <p:cNvPr id="7" name="Group 6"/>
          <p:cNvGrpSpPr/>
          <p:nvPr/>
        </p:nvGrpSpPr>
        <p:grpSpPr>
          <a:xfrm>
            <a:off x="6240016" y="1949039"/>
            <a:ext cx="4863784" cy="3712209"/>
            <a:chOff x="335025" y="1578894"/>
            <a:chExt cx="3730028" cy="3554785"/>
          </a:xfrm>
        </p:grpSpPr>
        <p:grpSp>
          <p:nvGrpSpPr>
            <p:cNvPr id="8" name="Group 7"/>
            <p:cNvGrpSpPr/>
            <p:nvPr/>
          </p:nvGrpSpPr>
          <p:grpSpPr>
            <a:xfrm>
              <a:off x="488620" y="1702876"/>
              <a:ext cx="3395649" cy="677433"/>
              <a:chOff x="5439103" y="1412590"/>
              <a:chExt cx="4461642" cy="1141424"/>
            </a:xfrm>
          </p:grpSpPr>
          <p:sp>
            <p:nvSpPr>
              <p:cNvPr id="40" name="Oval 39"/>
              <p:cNvSpPr/>
              <p:nvPr/>
            </p:nvSpPr>
            <p:spPr>
              <a:xfrm>
                <a:off x="5718119" y="1636461"/>
                <a:ext cx="362754" cy="580850"/>
              </a:xfrm>
              <a:prstGeom prst="ellipse">
                <a:avLst/>
              </a:prstGeom>
              <a:solidFill>
                <a:srgbClr val="F9A50E"/>
              </a:solidFill>
              <a:ln>
                <a:solidFill>
                  <a:srgbClr val="F9A50E"/>
                </a:solidFill>
              </a:ln>
            </p:spPr>
            <p:style>
              <a:lnRef idx="2">
                <a:schemeClr val="accent1">
                  <a:shade val="50000"/>
                </a:schemeClr>
              </a:lnRef>
              <a:fillRef idx="1">
                <a:schemeClr val="accent1"/>
              </a:fillRef>
              <a:effectRef idx="0">
                <a:schemeClr val="accent1"/>
              </a:effectRef>
              <a:fontRef idx="minor">
                <a:schemeClr val="lt1"/>
              </a:fontRef>
            </p:style>
            <p:txBody>
              <a:bodyPr lIns="0" tIns="36000" rIns="36000" bIns="36000" rtlCol="0" anchor="ctr" anchorCtr="1"/>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a:t>
                </a:r>
              </a:p>
            </p:txBody>
          </p:sp>
          <p:sp>
            <p:nvSpPr>
              <p:cNvPr id="41" name="Rectangle 40"/>
              <p:cNvSpPr/>
              <p:nvPr/>
            </p:nvSpPr>
            <p:spPr>
              <a:xfrm>
                <a:off x="6463862" y="1412590"/>
                <a:ext cx="3436883" cy="1141424"/>
              </a:xfrm>
              <a:prstGeom prst="rect">
                <a:avLst/>
              </a:prstGeom>
              <a:noFill/>
              <a:ln>
                <a:solidFill>
                  <a:srgbClr val="F9A5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Improve outcomes in population health </a:t>
                </a:r>
                <a:r>
                  <a:rPr lang="en-GB" sz="1600" dirty="0">
                    <a:solidFill>
                      <a:prstClr val="black"/>
                    </a:solidFill>
                    <a:latin typeface="Arial" panose="020B0604020202020204" pitchFamily="34" charset="0"/>
                    <a:cs typeface="Arial" panose="020B0604020202020204" pitchFamily="34" charset="0"/>
                  </a:rPr>
                  <a:t>and wellbeing</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2" name="Rectangle 41"/>
              <p:cNvSpPr/>
              <p:nvPr/>
            </p:nvSpPr>
            <p:spPr>
              <a:xfrm>
                <a:off x="5439103" y="1412590"/>
                <a:ext cx="1024759" cy="1141424"/>
              </a:xfrm>
              <a:prstGeom prst="rect">
                <a:avLst/>
              </a:prstGeom>
              <a:noFill/>
              <a:ln>
                <a:solidFill>
                  <a:srgbClr val="F9A5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9" name="Group 8"/>
            <p:cNvGrpSpPr/>
            <p:nvPr/>
          </p:nvGrpSpPr>
          <p:grpSpPr>
            <a:xfrm>
              <a:off x="335025" y="1578894"/>
              <a:ext cx="3730028" cy="3554785"/>
              <a:chOff x="335025" y="1578894"/>
              <a:chExt cx="3730028" cy="3554785"/>
            </a:xfrm>
          </p:grpSpPr>
          <p:grpSp>
            <p:nvGrpSpPr>
              <p:cNvPr id="10" name="Group 9"/>
              <p:cNvGrpSpPr/>
              <p:nvPr/>
            </p:nvGrpSpPr>
            <p:grpSpPr>
              <a:xfrm>
                <a:off x="335025" y="1889229"/>
                <a:ext cx="24432" cy="2950899"/>
                <a:chOff x="335025" y="1774929"/>
                <a:chExt cx="24432" cy="2950899"/>
              </a:xfrm>
            </p:grpSpPr>
            <p:cxnSp>
              <p:nvCxnSpPr>
                <p:cNvPr id="36" name="Straight Connector 35"/>
                <p:cNvCxnSpPr/>
                <p:nvPr/>
              </p:nvCxnSpPr>
              <p:spPr>
                <a:xfrm flipH="1" flipV="1">
                  <a:off x="355582" y="1774929"/>
                  <a:ext cx="3875" cy="401671"/>
                </a:xfrm>
                <a:prstGeom prst="line">
                  <a:avLst/>
                </a:prstGeom>
                <a:ln w="76200">
                  <a:solidFill>
                    <a:srgbClr val="F9A50E"/>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335025" y="2575499"/>
                  <a:ext cx="3600" cy="403200"/>
                </a:xfrm>
                <a:prstGeom prst="line">
                  <a:avLst/>
                </a:prstGeom>
                <a:ln w="76200">
                  <a:solidFill>
                    <a:srgbClr val="F24678"/>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335025" y="3476525"/>
                  <a:ext cx="3600" cy="403200"/>
                </a:xfrm>
                <a:prstGeom prst="line">
                  <a:avLst/>
                </a:prstGeom>
                <a:ln w="76200">
                  <a:solidFill>
                    <a:srgbClr val="853E9A"/>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348752" y="4322628"/>
                  <a:ext cx="3600" cy="403200"/>
                </a:xfrm>
                <a:prstGeom prst="line">
                  <a:avLst/>
                </a:prstGeom>
                <a:ln w="76200">
                  <a:solidFill>
                    <a:srgbClr val="2A90C0"/>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4039056" y="1866691"/>
                <a:ext cx="25997" cy="2990219"/>
                <a:chOff x="3684753" y="1746586"/>
                <a:chExt cx="25997" cy="2990219"/>
              </a:xfrm>
            </p:grpSpPr>
            <p:cxnSp>
              <p:nvCxnSpPr>
                <p:cNvPr id="32" name="Straight Connector 31"/>
                <p:cNvCxnSpPr/>
                <p:nvPr/>
              </p:nvCxnSpPr>
              <p:spPr>
                <a:xfrm flipH="1" flipV="1">
                  <a:off x="3706875" y="1746586"/>
                  <a:ext cx="3875" cy="401671"/>
                </a:xfrm>
                <a:prstGeom prst="line">
                  <a:avLst/>
                </a:prstGeom>
                <a:ln w="76200">
                  <a:solidFill>
                    <a:srgbClr val="F9A50E"/>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3706875" y="2594549"/>
                  <a:ext cx="3600" cy="403200"/>
                </a:xfrm>
                <a:prstGeom prst="line">
                  <a:avLst/>
                </a:prstGeom>
                <a:ln w="76200">
                  <a:solidFill>
                    <a:srgbClr val="F24678"/>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3684891" y="3537106"/>
                  <a:ext cx="3600" cy="403200"/>
                </a:xfrm>
                <a:prstGeom prst="line">
                  <a:avLst/>
                </a:prstGeom>
                <a:ln w="76200">
                  <a:solidFill>
                    <a:srgbClr val="853E9A"/>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3684753" y="4333605"/>
                  <a:ext cx="3600" cy="403200"/>
                </a:xfrm>
                <a:prstGeom prst="line">
                  <a:avLst/>
                </a:prstGeom>
                <a:ln w="76200">
                  <a:solidFill>
                    <a:srgbClr val="2A90C0"/>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488620" y="2443475"/>
                <a:ext cx="3394800" cy="918260"/>
                <a:chOff x="5439103" y="796962"/>
                <a:chExt cx="4461642" cy="1548651"/>
              </a:xfrm>
            </p:grpSpPr>
            <p:sp>
              <p:nvSpPr>
                <p:cNvPr id="29" name="Oval 28"/>
                <p:cNvSpPr/>
                <p:nvPr/>
              </p:nvSpPr>
              <p:spPr>
                <a:xfrm>
                  <a:off x="5695283" y="1184245"/>
                  <a:ext cx="362845" cy="581395"/>
                </a:xfrm>
                <a:prstGeom prst="ellipse">
                  <a:avLst/>
                </a:prstGeom>
                <a:solidFill>
                  <a:srgbClr val="F24678"/>
                </a:solidFill>
                <a:ln>
                  <a:solidFill>
                    <a:srgbClr val="F24678"/>
                  </a:solidFill>
                </a:ln>
              </p:spPr>
              <p:style>
                <a:lnRef idx="2">
                  <a:schemeClr val="accent1">
                    <a:shade val="50000"/>
                  </a:schemeClr>
                </a:lnRef>
                <a:fillRef idx="1">
                  <a:schemeClr val="accent1"/>
                </a:fillRef>
                <a:effectRef idx="0">
                  <a:schemeClr val="accent1"/>
                </a:effectRef>
                <a:fontRef idx="minor">
                  <a:schemeClr val="lt1"/>
                </a:fontRef>
              </p:style>
              <p:txBody>
                <a:bodyPr lIns="0" tIns="36000" rIns="36000" bIns="36000" rtlCol="0" anchor="ctr" anchorCtr="1"/>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a:t>
                  </a:r>
                </a:p>
              </p:txBody>
            </p:sp>
            <p:sp>
              <p:nvSpPr>
                <p:cNvPr id="30" name="Rectangle 29"/>
                <p:cNvSpPr/>
                <p:nvPr/>
              </p:nvSpPr>
              <p:spPr>
                <a:xfrm>
                  <a:off x="6463861" y="796962"/>
                  <a:ext cx="3436884" cy="1548647"/>
                </a:xfrm>
                <a:prstGeom prst="rect">
                  <a:avLst/>
                </a:prstGeom>
                <a:noFill/>
                <a:ln>
                  <a:solidFill>
                    <a:srgbClr val="F246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Prevent ill health and tackle inequalities in outcomes, experience and access</a:t>
                  </a:r>
                </a:p>
              </p:txBody>
            </p:sp>
            <p:sp>
              <p:nvSpPr>
                <p:cNvPr id="31" name="Rectangle 30"/>
                <p:cNvSpPr/>
                <p:nvPr/>
              </p:nvSpPr>
              <p:spPr>
                <a:xfrm>
                  <a:off x="5439103" y="796964"/>
                  <a:ext cx="1024758" cy="1548649"/>
                </a:xfrm>
                <a:prstGeom prst="rect">
                  <a:avLst/>
                </a:prstGeom>
                <a:noFill/>
                <a:ln>
                  <a:solidFill>
                    <a:srgbClr val="F246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13" name="Group 12"/>
              <p:cNvGrpSpPr/>
              <p:nvPr/>
            </p:nvGrpSpPr>
            <p:grpSpPr>
              <a:xfrm>
                <a:off x="490008" y="3483247"/>
                <a:ext cx="3394260" cy="677468"/>
                <a:chOff x="5439812" y="680644"/>
                <a:chExt cx="4460933" cy="1142551"/>
              </a:xfrm>
            </p:grpSpPr>
            <p:sp>
              <p:nvSpPr>
                <p:cNvPr id="26" name="Oval 25"/>
                <p:cNvSpPr/>
                <p:nvPr/>
              </p:nvSpPr>
              <p:spPr>
                <a:xfrm>
                  <a:off x="5666791" y="873839"/>
                  <a:ext cx="362845" cy="581393"/>
                </a:xfrm>
                <a:prstGeom prst="ellipse">
                  <a:avLst/>
                </a:prstGeom>
                <a:solidFill>
                  <a:srgbClr val="853E9A"/>
                </a:solidFill>
                <a:ln>
                  <a:solidFill>
                    <a:srgbClr val="853E9A"/>
                  </a:solidFill>
                </a:ln>
              </p:spPr>
              <p:style>
                <a:lnRef idx="2">
                  <a:schemeClr val="accent1">
                    <a:shade val="50000"/>
                  </a:schemeClr>
                </a:lnRef>
                <a:fillRef idx="1">
                  <a:schemeClr val="accent1"/>
                </a:fillRef>
                <a:effectRef idx="0">
                  <a:schemeClr val="accent1"/>
                </a:effectRef>
                <a:fontRef idx="minor">
                  <a:schemeClr val="lt1"/>
                </a:fontRef>
              </p:style>
              <p:txBody>
                <a:bodyPr lIns="0" tIns="36000" rIns="36000" bIns="36000" rtlCol="0" anchor="ctr" anchorCtr="1"/>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t>
                  </a:r>
                </a:p>
              </p:txBody>
            </p:sp>
            <p:sp>
              <p:nvSpPr>
                <p:cNvPr id="27" name="Rectangle 26"/>
                <p:cNvSpPr/>
                <p:nvPr/>
              </p:nvSpPr>
              <p:spPr>
                <a:xfrm>
                  <a:off x="6463861" y="680644"/>
                  <a:ext cx="3436884" cy="1141422"/>
                </a:xfrm>
                <a:prstGeom prst="rect">
                  <a:avLst/>
                </a:prstGeom>
                <a:noFill/>
                <a:ln>
                  <a:solidFill>
                    <a:srgbClr val="853E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Enhance productivity and value for money</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8" name="Rectangle 27"/>
                <p:cNvSpPr/>
                <p:nvPr/>
              </p:nvSpPr>
              <p:spPr>
                <a:xfrm>
                  <a:off x="5439812" y="681771"/>
                  <a:ext cx="1024758" cy="1141424"/>
                </a:xfrm>
                <a:prstGeom prst="rect">
                  <a:avLst/>
                </a:prstGeom>
                <a:noFill/>
                <a:ln>
                  <a:solidFill>
                    <a:srgbClr val="853E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14" name="Group 13"/>
              <p:cNvGrpSpPr/>
              <p:nvPr/>
            </p:nvGrpSpPr>
            <p:grpSpPr>
              <a:xfrm>
                <a:off x="489469" y="4271674"/>
                <a:ext cx="3394800" cy="676802"/>
                <a:chOff x="5436684" y="127432"/>
                <a:chExt cx="2013583" cy="1141428"/>
              </a:xfrm>
            </p:grpSpPr>
            <p:sp>
              <p:nvSpPr>
                <p:cNvPr id="23" name="Oval 22"/>
                <p:cNvSpPr/>
                <p:nvPr/>
              </p:nvSpPr>
              <p:spPr>
                <a:xfrm>
                  <a:off x="5539441" y="335421"/>
                  <a:ext cx="163755" cy="581394"/>
                </a:xfrm>
                <a:prstGeom prst="ellipse">
                  <a:avLst/>
                </a:prstGeom>
                <a:solidFill>
                  <a:srgbClr val="2A90C0"/>
                </a:solidFill>
                <a:ln>
                  <a:solidFill>
                    <a:srgbClr val="2A90C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36000" bIns="36000" rtlCol="0" anchor="ctr" anchorCtr="1"/>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t>
                  </a:r>
                </a:p>
              </p:txBody>
            </p:sp>
            <p:sp>
              <p:nvSpPr>
                <p:cNvPr id="24" name="Rectangle 23"/>
                <p:cNvSpPr/>
                <p:nvPr/>
              </p:nvSpPr>
              <p:spPr>
                <a:xfrm>
                  <a:off x="5915826" y="127436"/>
                  <a:ext cx="1534441" cy="1141424"/>
                </a:xfrm>
                <a:prstGeom prst="rect">
                  <a:avLst/>
                </a:prstGeom>
                <a:noFill/>
                <a:ln>
                  <a:solidFill>
                    <a:srgbClr val="2A9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Support broader economic and social development</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5" name="Rectangle 24"/>
                <p:cNvSpPr/>
                <p:nvPr/>
              </p:nvSpPr>
              <p:spPr>
                <a:xfrm>
                  <a:off x="5436684" y="127432"/>
                  <a:ext cx="478799" cy="1141424"/>
                </a:xfrm>
                <a:prstGeom prst="rect">
                  <a:avLst/>
                </a:prstGeom>
                <a:noFill/>
                <a:ln>
                  <a:solidFill>
                    <a:srgbClr val="2A9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cxnSp>
            <p:nvCxnSpPr>
              <p:cNvPr id="15" name="Straight Connector 14"/>
              <p:cNvCxnSpPr/>
              <p:nvPr/>
            </p:nvCxnSpPr>
            <p:spPr>
              <a:xfrm rot="5400000" flipH="1" flipV="1">
                <a:off x="647545" y="1379996"/>
                <a:ext cx="3875" cy="401672"/>
              </a:xfrm>
              <a:prstGeom prst="line">
                <a:avLst/>
              </a:prstGeom>
              <a:ln w="76200">
                <a:solidFill>
                  <a:srgbClr val="F9A50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V="1">
                <a:off x="669493" y="4891821"/>
                <a:ext cx="3600" cy="403200"/>
              </a:xfrm>
              <a:prstGeom prst="line">
                <a:avLst/>
              </a:prstGeom>
              <a:ln w="76200">
                <a:solidFill>
                  <a:srgbClr val="2A90C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flipV="1">
                <a:off x="1658540" y="4896004"/>
                <a:ext cx="3600" cy="403200"/>
              </a:xfrm>
              <a:prstGeom prst="line">
                <a:avLst/>
              </a:prstGeom>
              <a:ln w="76200">
                <a:solidFill>
                  <a:srgbClr val="2A90C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flipV="1">
                <a:off x="2647587" y="4926678"/>
                <a:ext cx="3600" cy="403200"/>
              </a:xfrm>
              <a:prstGeom prst="line">
                <a:avLst/>
              </a:prstGeom>
              <a:ln w="76200">
                <a:solidFill>
                  <a:srgbClr val="2A90C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flipV="1">
                <a:off x="3636634" y="4930279"/>
                <a:ext cx="3600" cy="403200"/>
              </a:xfrm>
              <a:prstGeom prst="line">
                <a:avLst/>
              </a:prstGeom>
              <a:ln w="76200">
                <a:solidFill>
                  <a:srgbClr val="2A90C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flipH="1" flipV="1">
                <a:off x="3626813" y="1408728"/>
                <a:ext cx="3875" cy="401672"/>
              </a:xfrm>
              <a:prstGeom prst="line">
                <a:avLst/>
              </a:prstGeom>
              <a:ln w="76200">
                <a:solidFill>
                  <a:srgbClr val="F9A50E"/>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flipH="1" flipV="1">
                <a:off x="1675969" y="1379997"/>
                <a:ext cx="3875" cy="401672"/>
              </a:xfrm>
              <a:prstGeom prst="line">
                <a:avLst/>
              </a:prstGeom>
              <a:ln w="76200">
                <a:solidFill>
                  <a:srgbClr val="F9A50E"/>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flipH="1" flipV="1">
                <a:off x="2725593" y="1379998"/>
                <a:ext cx="3875" cy="401672"/>
              </a:xfrm>
              <a:prstGeom prst="line">
                <a:avLst/>
              </a:prstGeom>
              <a:ln w="76200">
                <a:solidFill>
                  <a:srgbClr val="F9A50E"/>
                </a:solidFill>
              </a:ln>
            </p:spPr>
            <p:style>
              <a:lnRef idx="1">
                <a:schemeClr val="accent1"/>
              </a:lnRef>
              <a:fillRef idx="0">
                <a:schemeClr val="accent1"/>
              </a:fillRef>
              <a:effectRef idx="0">
                <a:schemeClr val="accent1"/>
              </a:effectRef>
              <a:fontRef idx="minor">
                <a:schemeClr val="tx1"/>
              </a:fontRef>
            </p:style>
          </p:cxnSp>
        </p:grpSp>
      </p:grpSp>
      <p:graphicFrame>
        <p:nvGraphicFramePr>
          <p:cNvPr id="43" name="Table 42"/>
          <p:cNvGraphicFramePr>
            <a:graphicFrameLocks noGrp="1"/>
          </p:cNvGraphicFramePr>
          <p:nvPr/>
        </p:nvGraphicFramePr>
        <p:xfrm>
          <a:off x="6240016" y="1378027"/>
          <a:ext cx="4858731" cy="370840"/>
        </p:xfrm>
        <a:graphic>
          <a:graphicData uri="http://schemas.openxmlformats.org/drawingml/2006/table">
            <a:tbl>
              <a:tblPr firstRow="1" bandRow="1">
                <a:tableStyleId>{5C22544A-7EE6-4342-B048-85BDC9FD1C3A}</a:tableStyleId>
              </a:tblPr>
              <a:tblGrid>
                <a:gridCol w="4858731">
                  <a:extLst>
                    <a:ext uri="{9D8B030D-6E8A-4147-A177-3AD203B41FA5}">
                      <a16:colId xmlns:a16="http://schemas.microsoft.com/office/drawing/2014/main" val="3931947897"/>
                    </a:ext>
                  </a:extLst>
                </a:gridCol>
              </a:tblGrid>
              <a:tr h="370840">
                <a:tc>
                  <a:txBody>
                    <a:bodyPr/>
                    <a:lstStyle/>
                    <a:p>
                      <a:r>
                        <a:rPr lang="en-GB" sz="1600" dirty="0">
                          <a:solidFill>
                            <a:schemeClr val="tx1"/>
                          </a:solidFill>
                          <a:latin typeface="Arial" panose="020B0604020202020204" pitchFamily="34" charset="0"/>
                          <a:cs typeface="Arial" panose="020B0604020202020204" pitchFamily="34" charset="0"/>
                        </a:rPr>
                        <a:t>Four objectives of integrated care systems</a:t>
                      </a:r>
                    </a:p>
                  </a:txBody>
                  <a:tcPr marL="45720" marR="45720" anchor="b">
                    <a:lnL w="12700" cmpd="sng">
                      <a:noFill/>
                    </a:lnL>
                    <a:lnR w="12700" cmpd="sng">
                      <a:noFill/>
                    </a:lnR>
                    <a:lnT w="12700" cmpd="sng">
                      <a:noFill/>
                    </a:lnT>
                    <a:lnB w="127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710396"/>
                  </a:ext>
                </a:extLst>
              </a:tr>
            </a:tbl>
          </a:graphicData>
        </a:graphic>
      </p:graphicFrame>
    </p:spTree>
    <p:extLst>
      <p:ext uri="{BB962C8B-B14F-4D97-AF65-F5344CB8AC3E}">
        <p14:creationId xmlns:p14="http://schemas.microsoft.com/office/powerpoint/2010/main" val="2209431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AC54993D-AFD7-0B87-213A-685038F84B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8272" y="2542650"/>
            <a:ext cx="646802" cy="906519"/>
          </a:xfrm>
          <a:prstGeom prst="rect">
            <a:avLst/>
          </a:prstGeom>
        </p:spPr>
      </p:pic>
      <p:sp>
        <p:nvSpPr>
          <p:cNvPr id="2" name="Slide Number Placeholder 1">
            <a:extLst>
              <a:ext uri="{FF2B5EF4-FFF2-40B4-BE49-F238E27FC236}">
                <a16:creationId xmlns:a16="http://schemas.microsoft.com/office/drawing/2014/main" id="{7D71B8CE-F8EE-F15B-D863-34653F6BE2F1}"/>
              </a:ext>
            </a:extLst>
          </p:cNvPr>
          <p:cNvSpPr>
            <a:spLocks noGrp="1"/>
          </p:cNvSpPr>
          <p:nvPr>
            <p:ph type="sldNum" sz="quarter" idx="12"/>
          </p:nvPr>
        </p:nvSpPr>
        <p:spPr/>
        <p:txBody>
          <a:bodyPr/>
          <a:lstStyle/>
          <a:p>
            <a:fld id="{E76F84FA-B8EB-462F-97BA-032CB76B4E3A}" type="slidenum">
              <a:rPr lang="en-GB" smtClean="0"/>
              <a:pPr/>
              <a:t>5</a:t>
            </a:fld>
            <a:endParaRPr lang="en-GB" dirty="0"/>
          </a:p>
        </p:txBody>
      </p:sp>
      <p:sp>
        <p:nvSpPr>
          <p:cNvPr id="3" name="Title 2">
            <a:extLst>
              <a:ext uri="{FF2B5EF4-FFF2-40B4-BE49-F238E27FC236}">
                <a16:creationId xmlns:a16="http://schemas.microsoft.com/office/drawing/2014/main" id="{39A457EF-6B92-88AA-0B36-CE763FF97266}"/>
              </a:ext>
            </a:extLst>
          </p:cNvPr>
          <p:cNvSpPr>
            <a:spLocks noGrp="1"/>
          </p:cNvSpPr>
          <p:nvPr>
            <p:ph type="title"/>
          </p:nvPr>
        </p:nvSpPr>
        <p:spPr/>
        <p:txBody>
          <a:bodyPr/>
          <a:lstStyle/>
          <a:p>
            <a:r>
              <a:rPr lang="en-GB" b="1" dirty="0"/>
              <a:t>Strategy development</a:t>
            </a:r>
            <a:r>
              <a:rPr lang="en-GB" dirty="0"/>
              <a:t> – how we have built on what has gone before using resident insight</a:t>
            </a:r>
          </a:p>
        </p:txBody>
      </p:sp>
      <p:sp>
        <p:nvSpPr>
          <p:cNvPr id="4" name="Oval 3" descr="Users with solid fill">
            <a:extLst>
              <a:ext uri="{FF2B5EF4-FFF2-40B4-BE49-F238E27FC236}">
                <a16:creationId xmlns:a16="http://schemas.microsoft.com/office/drawing/2014/main" id="{CAAE3CBA-57A6-F5C2-8D47-D451497492E4}"/>
              </a:ext>
            </a:extLst>
          </p:cNvPr>
          <p:cNvSpPr/>
          <p:nvPr/>
        </p:nvSpPr>
        <p:spPr>
          <a:xfrm>
            <a:off x="-27115" y="3195109"/>
            <a:ext cx="2138721" cy="2138721"/>
          </a:xfrm>
          <a:prstGeom prst="ellipse">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dirty="0"/>
          </a:p>
        </p:txBody>
      </p:sp>
      <p:sp>
        <p:nvSpPr>
          <p:cNvPr id="5" name="TextBox 4">
            <a:extLst>
              <a:ext uri="{FF2B5EF4-FFF2-40B4-BE49-F238E27FC236}">
                <a16:creationId xmlns:a16="http://schemas.microsoft.com/office/drawing/2014/main" id="{AEAB7C5E-1B2E-D2B2-268E-4312CD0A0C66}"/>
              </a:ext>
            </a:extLst>
          </p:cNvPr>
          <p:cNvSpPr txBox="1"/>
          <p:nvPr/>
        </p:nvSpPr>
        <p:spPr>
          <a:xfrm>
            <a:off x="151182" y="2898249"/>
            <a:ext cx="1872208" cy="646331"/>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Involvement and insights</a:t>
            </a:r>
          </a:p>
        </p:txBody>
      </p:sp>
      <p:sp>
        <p:nvSpPr>
          <p:cNvPr id="6" name="Oval 5">
            <a:extLst>
              <a:ext uri="{FF2B5EF4-FFF2-40B4-BE49-F238E27FC236}">
                <a16:creationId xmlns:a16="http://schemas.microsoft.com/office/drawing/2014/main" id="{9A5745BD-9297-D42B-2EF6-9CED80909DF6}"/>
              </a:ext>
            </a:extLst>
          </p:cNvPr>
          <p:cNvSpPr/>
          <p:nvPr/>
        </p:nvSpPr>
        <p:spPr>
          <a:xfrm>
            <a:off x="1462812" y="1237035"/>
            <a:ext cx="2138721" cy="1385517"/>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Joint Strategic Needs Assessment</a:t>
            </a:r>
          </a:p>
        </p:txBody>
      </p:sp>
      <p:sp>
        <p:nvSpPr>
          <p:cNvPr id="7" name="Oval 6">
            <a:extLst>
              <a:ext uri="{FF2B5EF4-FFF2-40B4-BE49-F238E27FC236}">
                <a16:creationId xmlns:a16="http://schemas.microsoft.com/office/drawing/2014/main" id="{22E33848-8207-B2AA-517C-D37F573780B4}"/>
              </a:ext>
            </a:extLst>
          </p:cNvPr>
          <p:cNvSpPr/>
          <p:nvPr/>
        </p:nvSpPr>
        <p:spPr>
          <a:xfrm>
            <a:off x="2585679" y="2845944"/>
            <a:ext cx="2138721" cy="1385517"/>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Health and Wellbeing Strategies</a:t>
            </a:r>
          </a:p>
        </p:txBody>
      </p:sp>
      <p:sp>
        <p:nvSpPr>
          <p:cNvPr id="8" name="Oval 7">
            <a:extLst>
              <a:ext uri="{FF2B5EF4-FFF2-40B4-BE49-F238E27FC236}">
                <a16:creationId xmlns:a16="http://schemas.microsoft.com/office/drawing/2014/main" id="{FBADE109-5A8D-F60C-8672-DAB965534FD9}"/>
              </a:ext>
            </a:extLst>
          </p:cNvPr>
          <p:cNvSpPr/>
          <p:nvPr/>
        </p:nvSpPr>
        <p:spPr>
          <a:xfrm>
            <a:off x="1979905" y="4646742"/>
            <a:ext cx="2138721" cy="1385517"/>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Programme and Networks</a:t>
            </a:r>
          </a:p>
        </p:txBody>
      </p:sp>
      <p:sp>
        <p:nvSpPr>
          <p:cNvPr id="9" name="TextBox 8">
            <a:extLst>
              <a:ext uri="{FF2B5EF4-FFF2-40B4-BE49-F238E27FC236}">
                <a16:creationId xmlns:a16="http://schemas.microsoft.com/office/drawing/2014/main" id="{FB55BDA3-7530-1949-B8E5-447F1068C713}"/>
              </a:ext>
            </a:extLst>
          </p:cNvPr>
          <p:cNvSpPr txBox="1"/>
          <p:nvPr/>
        </p:nvSpPr>
        <p:spPr>
          <a:xfrm>
            <a:off x="3546025" y="1302246"/>
            <a:ext cx="2356749" cy="974626"/>
          </a:xfrm>
          <a:prstGeom prst="rect">
            <a:avLst/>
          </a:prstGeom>
          <a:noFill/>
        </p:spPr>
        <p:txBody>
          <a:bodyPr wrap="square" rtlCol="0">
            <a:spAutoFit/>
          </a:bodyPr>
          <a:lstStyle/>
          <a:p>
            <a:pPr marL="180975" indent="-180975" defTabSz="914377">
              <a:spcAft>
                <a:spcPts val="400"/>
              </a:spcAft>
              <a:buClr>
                <a:srgbClr val="7030A0"/>
              </a:buClr>
              <a:buFont typeface="Arial" panose="020B0604020202020204" pitchFamily="34" charset="0"/>
              <a:buChar char="•"/>
            </a:pPr>
            <a:r>
              <a:rPr lang="en-GB" dirty="0">
                <a:latin typeface="Arial" panose="020B0604020202020204" pitchFamily="34" charset="0"/>
                <a:cs typeface="Arial" panose="020B0604020202020204" pitchFamily="34" charset="0"/>
              </a:rPr>
              <a:t>Context and needs of NW London</a:t>
            </a:r>
          </a:p>
          <a:p>
            <a:pPr marL="180975" indent="-180975" defTabSz="914377">
              <a:spcAft>
                <a:spcPts val="400"/>
              </a:spcAft>
              <a:buClr>
                <a:srgbClr val="7030A0"/>
              </a:buClr>
              <a:buFont typeface="Arial" panose="020B0604020202020204" pitchFamily="34" charset="0"/>
              <a:buChar char="•"/>
            </a:pPr>
            <a:r>
              <a:rPr lang="en-GB" dirty="0">
                <a:latin typeface="Arial" panose="020B0604020202020204" pitchFamily="34" charset="0"/>
                <a:cs typeface="Arial" panose="020B0604020202020204" pitchFamily="34" charset="0"/>
              </a:rPr>
              <a:t>Case for change</a:t>
            </a:r>
          </a:p>
        </p:txBody>
      </p:sp>
      <p:sp>
        <p:nvSpPr>
          <p:cNvPr id="10" name="TextBox 9">
            <a:extLst>
              <a:ext uri="{FF2B5EF4-FFF2-40B4-BE49-F238E27FC236}">
                <a16:creationId xmlns:a16="http://schemas.microsoft.com/office/drawing/2014/main" id="{0B377C99-7B5C-F50E-8A61-873A58322998}"/>
              </a:ext>
            </a:extLst>
          </p:cNvPr>
          <p:cNvSpPr txBox="1"/>
          <p:nvPr/>
        </p:nvSpPr>
        <p:spPr>
          <a:xfrm>
            <a:off x="4753207" y="3146027"/>
            <a:ext cx="2356749" cy="369332"/>
          </a:xfrm>
          <a:prstGeom prst="rect">
            <a:avLst/>
          </a:prstGeom>
          <a:noFill/>
        </p:spPr>
        <p:txBody>
          <a:bodyPr wrap="square" rtlCol="0">
            <a:spAutoFit/>
          </a:bodyPr>
          <a:lstStyle/>
          <a:p>
            <a:pPr marL="180975" indent="-180975" defTabSz="914377">
              <a:spcAft>
                <a:spcPts val="400"/>
              </a:spcAft>
              <a:buClr>
                <a:srgbClr val="7030A0"/>
              </a:buClr>
              <a:buFont typeface="Arial" panose="020B0604020202020204" pitchFamily="34" charset="0"/>
              <a:buChar char="•"/>
            </a:pPr>
            <a:r>
              <a:rPr lang="en-GB" dirty="0">
                <a:latin typeface="Arial" panose="020B0604020202020204" pitchFamily="34" charset="0"/>
                <a:cs typeface="Arial" panose="020B0604020202020204" pitchFamily="34" charset="0"/>
              </a:rPr>
              <a:t>Shared outcomes</a:t>
            </a:r>
          </a:p>
        </p:txBody>
      </p:sp>
      <p:sp>
        <p:nvSpPr>
          <p:cNvPr id="11" name="TextBox 10">
            <a:extLst>
              <a:ext uri="{FF2B5EF4-FFF2-40B4-BE49-F238E27FC236}">
                <a16:creationId xmlns:a16="http://schemas.microsoft.com/office/drawing/2014/main" id="{76B60AC3-0F79-D6AD-80AC-F735B7FD47D8}"/>
              </a:ext>
            </a:extLst>
          </p:cNvPr>
          <p:cNvSpPr txBox="1"/>
          <p:nvPr/>
        </p:nvSpPr>
        <p:spPr>
          <a:xfrm>
            <a:off x="4118626" y="4849632"/>
            <a:ext cx="2356749" cy="697627"/>
          </a:xfrm>
          <a:prstGeom prst="rect">
            <a:avLst/>
          </a:prstGeom>
          <a:noFill/>
        </p:spPr>
        <p:txBody>
          <a:bodyPr wrap="square" rtlCol="0">
            <a:spAutoFit/>
          </a:bodyPr>
          <a:lstStyle/>
          <a:p>
            <a:pPr marL="180975" indent="-180975" defTabSz="914377">
              <a:spcAft>
                <a:spcPts val="400"/>
              </a:spcAft>
              <a:buClr>
                <a:srgbClr val="7030A0"/>
              </a:buClr>
              <a:buFont typeface="Arial" panose="020B0604020202020204" pitchFamily="34" charset="0"/>
              <a:buChar char="•"/>
            </a:pPr>
            <a:r>
              <a:rPr lang="en-GB" dirty="0">
                <a:latin typeface="Arial" panose="020B0604020202020204" pitchFamily="34" charset="0"/>
                <a:cs typeface="Arial" panose="020B0604020202020204" pitchFamily="34" charset="0"/>
              </a:rPr>
              <a:t>Plans</a:t>
            </a:r>
          </a:p>
          <a:p>
            <a:pPr marL="180975" indent="-180975" defTabSz="914377">
              <a:spcAft>
                <a:spcPts val="400"/>
              </a:spcAft>
              <a:buClr>
                <a:srgbClr val="7030A0"/>
              </a:buClr>
              <a:buFont typeface="Arial" panose="020B0604020202020204" pitchFamily="34" charset="0"/>
              <a:buChar char="•"/>
            </a:pPr>
            <a:r>
              <a:rPr lang="en-GB" dirty="0">
                <a:latin typeface="Arial" panose="020B0604020202020204" pitchFamily="34" charset="0"/>
                <a:cs typeface="Arial" panose="020B0604020202020204" pitchFamily="34" charset="0"/>
              </a:rPr>
              <a:t>Actions</a:t>
            </a:r>
          </a:p>
        </p:txBody>
      </p:sp>
      <p:cxnSp>
        <p:nvCxnSpPr>
          <p:cNvPr id="13" name="Straight Connector 12">
            <a:extLst>
              <a:ext uri="{FF2B5EF4-FFF2-40B4-BE49-F238E27FC236}">
                <a16:creationId xmlns:a16="http://schemas.microsoft.com/office/drawing/2014/main" id="{C1B64F67-CF50-B05B-1102-D21DF97594E4}"/>
              </a:ext>
            </a:extLst>
          </p:cNvPr>
          <p:cNvCxnSpPr>
            <a:cxnSpLocks/>
          </p:cNvCxnSpPr>
          <p:nvPr/>
        </p:nvCxnSpPr>
        <p:spPr>
          <a:xfrm flipV="1">
            <a:off x="1403176" y="2139431"/>
            <a:ext cx="217092" cy="7126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EFD3C9C-CF79-5AC5-86B0-3AD738323468}"/>
              </a:ext>
            </a:extLst>
          </p:cNvPr>
          <p:cNvCxnSpPr>
            <a:cxnSpLocks/>
            <a:endCxn id="7" idx="2"/>
          </p:cNvCxnSpPr>
          <p:nvPr/>
        </p:nvCxnSpPr>
        <p:spPr>
          <a:xfrm>
            <a:off x="1844961" y="3367366"/>
            <a:ext cx="740718" cy="1713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BC1D806-CFE9-4706-F60D-6BB4010D5A92}"/>
              </a:ext>
            </a:extLst>
          </p:cNvPr>
          <p:cNvCxnSpPr>
            <a:cxnSpLocks/>
          </p:cNvCxnSpPr>
          <p:nvPr/>
        </p:nvCxnSpPr>
        <p:spPr>
          <a:xfrm flipH="1" flipV="1">
            <a:off x="2023390" y="3911439"/>
            <a:ext cx="458748" cy="571742"/>
          </a:xfrm>
          <a:prstGeom prst="line">
            <a:avLst/>
          </a:prstGeom>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9DDA0E15-7742-D520-7673-907C9447F52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72619" y="1281219"/>
            <a:ext cx="1655912" cy="504504"/>
          </a:xfrm>
          <a:prstGeom prst="rect">
            <a:avLst/>
          </a:prstGeom>
        </p:spPr>
      </p:pic>
      <p:pic>
        <p:nvPicPr>
          <p:cNvPr id="22" name="Picture 21">
            <a:extLst>
              <a:ext uri="{FF2B5EF4-FFF2-40B4-BE49-F238E27FC236}">
                <a16:creationId xmlns:a16="http://schemas.microsoft.com/office/drawing/2014/main" id="{9366EC68-700C-85CC-C16E-A5BBD8BEB6B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2840" b="17194"/>
          <a:stretch/>
        </p:blipFill>
        <p:spPr>
          <a:xfrm>
            <a:off x="8904312" y="1960799"/>
            <a:ext cx="1293809" cy="387928"/>
          </a:xfrm>
          <a:prstGeom prst="rect">
            <a:avLst/>
          </a:prstGeom>
        </p:spPr>
      </p:pic>
      <p:pic>
        <p:nvPicPr>
          <p:cNvPr id="23" name="Picture 22">
            <a:extLst>
              <a:ext uri="{FF2B5EF4-FFF2-40B4-BE49-F238E27FC236}">
                <a16:creationId xmlns:a16="http://schemas.microsoft.com/office/drawing/2014/main" id="{929FDE73-A04E-7692-EFB8-7877249D0AF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93409" y="1285804"/>
            <a:ext cx="878963" cy="481544"/>
          </a:xfrm>
          <a:prstGeom prst="rect">
            <a:avLst/>
          </a:prstGeom>
        </p:spPr>
      </p:pic>
      <p:pic>
        <p:nvPicPr>
          <p:cNvPr id="24" name="Picture 23">
            <a:extLst>
              <a:ext uri="{FF2B5EF4-FFF2-40B4-BE49-F238E27FC236}">
                <a16:creationId xmlns:a16="http://schemas.microsoft.com/office/drawing/2014/main" id="{088F96E1-66A4-59EE-758C-416B46D736E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24283" y="1981434"/>
            <a:ext cx="813077" cy="406539"/>
          </a:xfrm>
          <a:prstGeom prst="rect">
            <a:avLst/>
          </a:prstGeom>
        </p:spPr>
      </p:pic>
      <p:pic>
        <p:nvPicPr>
          <p:cNvPr id="25" name="Picture 24">
            <a:extLst>
              <a:ext uri="{FF2B5EF4-FFF2-40B4-BE49-F238E27FC236}">
                <a16:creationId xmlns:a16="http://schemas.microsoft.com/office/drawing/2014/main" id="{7FB07C29-AE24-E160-8C05-273878B3136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01520" y="1999841"/>
            <a:ext cx="887888" cy="331446"/>
          </a:xfrm>
          <a:prstGeom prst="rect">
            <a:avLst/>
          </a:prstGeom>
        </p:spPr>
      </p:pic>
      <p:pic>
        <p:nvPicPr>
          <p:cNvPr id="27" name="Picture 26">
            <a:extLst>
              <a:ext uri="{FF2B5EF4-FFF2-40B4-BE49-F238E27FC236}">
                <a16:creationId xmlns:a16="http://schemas.microsoft.com/office/drawing/2014/main" id="{CDED441B-90C3-3C09-24C5-389E65CCEAB5}"/>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25226" b="24073"/>
          <a:stretch/>
        </p:blipFill>
        <p:spPr>
          <a:xfrm>
            <a:off x="7587897" y="1878785"/>
            <a:ext cx="915431" cy="464127"/>
          </a:xfrm>
          <a:prstGeom prst="rect">
            <a:avLst/>
          </a:prstGeom>
        </p:spPr>
      </p:pic>
      <p:pic>
        <p:nvPicPr>
          <p:cNvPr id="28" name="Picture 27">
            <a:extLst>
              <a:ext uri="{FF2B5EF4-FFF2-40B4-BE49-F238E27FC236}">
                <a16:creationId xmlns:a16="http://schemas.microsoft.com/office/drawing/2014/main" id="{85B687DD-ED04-5C9A-F8E4-36D3A0B586C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136560" y="1354432"/>
            <a:ext cx="801600" cy="488781"/>
          </a:xfrm>
          <a:prstGeom prst="rect">
            <a:avLst/>
          </a:prstGeom>
        </p:spPr>
      </p:pic>
      <p:pic>
        <p:nvPicPr>
          <p:cNvPr id="29" name="Picture 28">
            <a:extLst>
              <a:ext uri="{FF2B5EF4-FFF2-40B4-BE49-F238E27FC236}">
                <a16:creationId xmlns:a16="http://schemas.microsoft.com/office/drawing/2014/main" id="{F1302B15-606F-10AB-3901-BCB06536C3A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39763" y="2787714"/>
            <a:ext cx="563665" cy="802388"/>
          </a:xfrm>
          <a:prstGeom prst="rect">
            <a:avLst/>
          </a:prstGeom>
          <a:ln>
            <a:solidFill>
              <a:schemeClr val="tx1"/>
            </a:solidFill>
          </a:ln>
        </p:spPr>
      </p:pic>
      <p:pic>
        <p:nvPicPr>
          <p:cNvPr id="30" name="Picture 29">
            <a:extLst>
              <a:ext uri="{FF2B5EF4-FFF2-40B4-BE49-F238E27FC236}">
                <a16:creationId xmlns:a16="http://schemas.microsoft.com/office/drawing/2014/main" id="{4903B707-6B86-3AC9-45B4-92FFC57F6F9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21139" y="2788834"/>
            <a:ext cx="1019641" cy="439092"/>
          </a:xfrm>
          <a:prstGeom prst="rect">
            <a:avLst/>
          </a:prstGeom>
          <a:ln>
            <a:solidFill>
              <a:schemeClr val="tx1"/>
            </a:solidFill>
          </a:ln>
        </p:spPr>
      </p:pic>
      <p:pic>
        <p:nvPicPr>
          <p:cNvPr id="32" name="Picture 31">
            <a:extLst>
              <a:ext uri="{FF2B5EF4-FFF2-40B4-BE49-F238E27FC236}">
                <a16:creationId xmlns:a16="http://schemas.microsoft.com/office/drawing/2014/main" id="{CB6A39BB-1DCA-0543-632F-7B9078ACDA25}"/>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339052" y="3041625"/>
            <a:ext cx="963437" cy="676747"/>
          </a:xfrm>
          <a:prstGeom prst="rect">
            <a:avLst/>
          </a:prstGeom>
        </p:spPr>
      </p:pic>
      <p:pic>
        <p:nvPicPr>
          <p:cNvPr id="34" name="Picture 33">
            <a:extLst>
              <a:ext uri="{FF2B5EF4-FFF2-40B4-BE49-F238E27FC236}">
                <a16:creationId xmlns:a16="http://schemas.microsoft.com/office/drawing/2014/main" id="{C42F385B-BC59-9E0D-3D3C-1D3E26766EA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403442" y="2747124"/>
            <a:ext cx="637376" cy="1001492"/>
          </a:xfrm>
          <a:prstGeom prst="rect">
            <a:avLst/>
          </a:prstGeom>
        </p:spPr>
      </p:pic>
      <p:pic>
        <p:nvPicPr>
          <p:cNvPr id="35" name="Picture 2" descr="Health and Wellbeing Strategy">
            <a:extLst>
              <a:ext uri="{FF2B5EF4-FFF2-40B4-BE49-F238E27FC236}">
                <a16:creationId xmlns:a16="http://schemas.microsoft.com/office/drawing/2014/main" id="{5F930F8F-2CA2-5416-321D-F50A2BA40F4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680007" y="2747124"/>
            <a:ext cx="650639" cy="97153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a:extLst>
              <a:ext uri="{FF2B5EF4-FFF2-40B4-BE49-F238E27FC236}">
                <a16:creationId xmlns:a16="http://schemas.microsoft.com/office/drawing/2014/main" id="{9B061148-522B-F31E-8A8F-E88B24E34E5C}"/>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876224" y="2746897"/>
            <a:ext cx="743607" cy="1052351"/>
          </a:xfrm>
          <a:prstGeom prst="rect">
            <a:avLst/>
          </a:prstGeom>
        </p:spPr>
      </p:pic>
      <p:pic>
        <p:nvPicPr>
          <p:cNvPr id="37" name="Picture 36">
            <a:extLst>
              <a:ext uri="{FF2B5EF4-FFF2-40B4-BE49-F238E27FC236}">
                <a16:creationId xmlns:a16="http://schemas.microsoft.com/office/drawing/2014/main" id="{421703D4-574B-8C46-CFBE-5CC180911BEA}"/>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893567" y="3275312"/>
            <a:ext cx="1243357" cy="545338"/>
          </a:xfrm>
          <a:prstGeom prst="rect">
            <a:avLst/>
          </a:prstGeom>
        </p:spPr>
      </p:pic>
      <p:sp>
        <p:nvSpPr>
          <p:cNvPr id="44" name="TextBox 43">
            <a:extLst>
              <a:ext uri="{FF2B5EF4-FFF2-40B4-BE49-F238E27FC236}">
                <a16:creationId xmlns:a16="http://schemas.microsoft.com/office/drawing/2014/main" id="{EB379B97-8C82-16D2-20CF-B07D90523E00}"/>
              </a:ext>
            </a:extLst>
          </p:cNvPr>
          <p:cNvSpPr txBox="1"/>
          <p:nvPr/>
        </p:nvSpPr>
        <p:spPr>
          <a:xfrm>
            <a:off x="8643866" y="4300449"/>
            <a:ext cx="1714132" cy="944874"/>
          </a:xfrm>
          <a:prstGeom prst="rect">
            <a:avLst/>
          </a:prstGeom>
          <a:noFill/>
        </p:spPr>
        <p:txBody>
          <a:bodyPr wrap="square" rIns="72000" rtlCol="0">
            <a:spAutoFit/>
          </a:bodyPr>
          <a:lstStyle/>
          <a:p>
            <a:pPr marL="90488" indent="-90488" defTabSz="914377">
              <a:lnSpc>
                <a:spcPct val="90000"/>
              </a:lnSpc>
              <a:spcAft>
                <a:spcPts val="300"/>
              </a:spcAft>
              <a:buClr>
                <a:srgbClr val="7030A0"/>
              </a:buClr>
              <a:buFont typeface="Arial" panose="020B0604020202020204" pitchFamily="34" charset="0"/>
              <a:buChar char="•"/>
            </a:pPr>
            <a:r>
              <a:rPr lang="en-GB" sz="1400" dirty="0">
                <a:latin typeface="Arial" panose="020B0604020202020204" pitchFamily="34" charset="0"/>
                <a:cs typeface="Arial" panose="020B0604020202020204" pitchFamily="34" charset="0"/>
              </a:rPr>
              <a:t>Cancer</a:t>
            </a:r>
          </a:p>
          <a:p>
            <a:pPr marL="90488" indent="-90488" defTabSz="914377">
              <a:lnSpc>
                <a:spcPct val="90000"/>
              </a:lnSpc>
              <a:spcAft>
                <a:spcPts val="300"/>
              </a:spcAft>
              <a:buClr>
                <a:srgbClr val="7030A0"/>
              </a:buClr>
              <a:buFont typeface="Arial" panose="020B0604020202020204" pitchFamily="34" charset="0"/>
              <a:buChar char="•"/>
            </a:pPr>
            <a:r>
              <a:rPr lang="en-GB" sz="1400" dirty="0">
                <a:latin typeface="Arial" panose="020B0604020202020204" pitchFamily="34" charset="0"/>
                <a:cs typeface="Arial" panose="020B0604020202020204" pitchFamily="34" charset="0"/>
              </a:rPr>
              <a:t>Maternity</a:t>
            </a:r>
          </a:p>
          <a:p>
            <a:pPr marL="90488" indent="-90488" defTabSz="914377">
              <a:lnSpc>
                <a:spcPct val="90000"/>
              </a:lnSpc>
              <a:spcAft>
                <a:spcPts val="300"/>
              </a:spcAft>
              <a:buClr>
                <a:srgbClr val="7030A0"/>
              </a:buClr>
              <a:buFont typeface="Arial" panose="020B0604020202020204" pitchFamily="34" charset="0"/>
              <a:buChar char="•"/>
            </a:pPr>
            <a:r>
              <a:rPr lang="en-GB" sz="1400" dirty="0">
                <a:latin typeface="Arial" panose="020B0604020202020204" pitchFamily="34" charset="0"/>
                <a:cs typeface="Arial" panose="020B0604020202020204" pitchFamily="34" charset="0"/>
              </a:rPr>
              <a:t>Children &amp; young people</a:t>
            </a:r>
          </a:p>
        </p:txBody>
      </p:sp>
      <p:sp>
        <p:nvSpPr>
          <p:cNvPr id="45" name="TextBox 44">
            <a:extLst>
              <a:ext uri="{FF2B5EF4-FFF2-40B4-BE49-F238E27FC236}">
                <a16:creationId xmlns:a16="http://schemas.microsoft.com/office/drawing/2014/main" id="{12FD164C-3E5A-FF07-164E-E10E5167F3C7}"/>
              </a:ext>
            </a:extLst>
          </p:cNvPr>
          <p:cNvSpPr txBox="1"/>
          <p:nvPr/>
        </p:nvSpPr>
        <p:spPr>
          <a:xfrm>
            <a:off x="6816080" y="4281778"/>
            <a:ext cx="1769303" cy="1758943"/>
          </a:xfrm>
          <a:prstGeom prst="rect">
            <a:avLst/>
          </a:prstGeom>
          <a:noFill/>
        </p:spPr>
        <p:txBody>
          <a:bodyPr wrap="square" rIns="72000" rtlCol="0">
            <a:spAutoFit/>
          </a:bodyPr>
          <a:lstStyle/>
          <a:p>
            <a:pPr marL="90488" indent="-90488" defTabSz="914377">
              <a:lnSpc>
                <a:spcPct val="90000"/>
              </a:lnSpc>
              <a:spcAft>
                <a:spcPts val="300"/>
              </a:spcAft>
              <a:buClr>
                <a:srgbClr val="7030A0"/>
              </a:buClr>
              <a:buFont typeface="Arial" panose="020B0604020202020204" pitchFamily="34" charset="0"/>
              <a:buChar char="•"/>
            </a:pPr>
            <a:r>
              <a:rPr lang="en-GB" sz="1400" dirty="0">
                <a:latin typeface="Arial" panose="020B0604020202020204" pitchFamily="34" charset="0"/>
                <a:cs typeface="Arial" panose="020B0604020202020204" pitchFamily="34" charset="0"/>
              </a:rPr>
              <a:t>Proactive population health &amp; inequalities</a:t>
            </a:r>
          </a:p>
          <a:p>
            <a:pPr marL="90488" indent="-90488" defTabSz="914377">
              <a:lnSpc>
                <a:spcPct val="90000"/>
              </a:lnSpc>
              <a:spcAft>
                <a:spcPts val="300"/>
              </a:spcAft>
              <a:buClr>
                <a:srgbClr val="7030A0"/>
              </a:buClr>
              <a:buFont typeface="Arial" panose="020B0604020202020204" pitchFamily="34" charset="0"/>
              <a:buChar char="•"/>
            </a:pPr>
            <a:r>
              <a:rPr lang="en-GB" sz="1400" dirty="0">
                <a:latin typeface="Arial" panose="020B0604020202020204" pitchFamily="34" charset="0"/>
                <a:cs typeface="Arial" panose="020B0604020202020204" pitchFamily="34" charset="0"/>
              </a:rPr>
              <a:t>Local care</a:t>
            </a:r>
          </a:p>
          <a:p>
            <a:pPr marL="90488" indent="-90488" defTabSz="914377">
              <a:lnSpc>
                <a:spcPct val="90000"/>
              </a:lnSpc>
              <a:spcAft>
                <a:spcPts val="300"/>
              </a:spcAft>
              <a:buClr>
                <a:srgbClr val="7030A0"/>
              </a:buClr>
              <a:buFont typeface="Arial" panose="020B0604020202020204" pitchFamily="34" charset="0"/>
              <a:buChar char="•"/>
            </a:pPr>
            <a:r>
              <a:rPr lang="en-GB" sz="1400" dirty="0">
                <a:latin typeface="Arial" panose="020B0604020202020204" pitchFamily="34" charset="0"/>
                <a:cs typeface="Arial" panose="020B0604020202020204" pitchFamily="34" charset="0"/>
              </a:rPr>
              <a:t>Mental health, learning disabilities &amp; autism</a:t>
            </a:r>
          </a:p>
          <a:p>
            <a:pPr marL="90488" indent="-90488" defTabSz="914377">
              <a:lnSpc>
                <a:spcPct val="90000"/>
              </a:lnSpc>
              <a:spcAft>
                <a:spcPts val="300"/>
              </a:spcAft>
              <a:buClr>
                <a:srgbClr val="7030A0"/>
              </a:buClr>
              <a:buFont typeface="Arial" panose="020B0604020202020204" pitchFamily="34" charset="0"/>
              <a:buChar char="•"/>
            </a:pPr>
            <a:r>
              <a:rPr lang="en-GB" sz="1400" dirty="0">
                <a:latin typeface="Arial" panose="020B0604020202020204" pitchFamily="34" charset="0"/>
                <a:cs typeface="Arial" panose="020B0604020202020204" pitchFamily="34" charset="0"/>
              </a:rPr>
              <a:t>Acute care</a:t>
            </a:r>
          </a:p>
        </p:txBody>
      </p:sp>
      <p:sp>
        <p:nvSpPr>
          <p:cNvPr id="48" name="TextBox 47">
            <a:extLst>
              <a:ext uri="{FF2B5EF4-FFF2-40B4-BE49-F238E27FC236}">
                <a16:creationId xmlns:a16="http://schemas.microsoft.com/office/drawing/2014/main" id="{B666DE1C-0101-FFCF-0B09-51FEE8705D88}"/>
              </a:ext>
            </a:extLst>
          </p:cNvPr>
          <p:cNvSpPr txBox="1"/>
          <p:nvPr/>
        </p:nvSpPr>
        <p:spPr>
          <a:xfrm>
            <a:off x="10416480" y="4299148"/>
            <a:ext cx="1708919" cy="1603516"/>
          </a:xfrm>
          <a:prstGeom prst="rect">
            <a:avLst/>
          </a:prstGeom>
          <a:noFill/>
        </p:spPr>
        <p:txBody>
          <a:bodyPr wrap="square" rIns="72000" rtlCol="0">
            <a:spAutoFit/>
          </a:bodyPr>
          <a:lstStyle/>
          <a:p>
            <a:pPr marL="90488" indent="-90488" defTabSz="914377">
              <a:lnSpc>
                <a:spcPct val="90000"/>
              </a:lnSpc>
              <a:spcAft>
                <a:spcPts val="300"/>
              </a:spcAft>
              <a:buClr>
                <a:srgbClr val="7030A0"/>
              </a:buClr>
              <a:buFont typeface="Arial" panose="020B0604020202020204" pitchFamily="34" charset="0"/>
              <a:buChar char="•"/>
            </a:pPr>
            <a:r>
              <a:rPr lang="en-GB" sz="1400" dirty="0">
                <a:latin typeface="Arial" panose="020B0604020202020204" pitchFamily="34" charset="0"/>
                <a:cs typeface="Arial" panose="020B0604020202020204" pitchFamily="34" charset="0"/>
              </a:rPr>
              <a:t>Involvement &amp; Community</a:t>
            </a:r>
          </a:p>
          <a:p>
            <a:pPr marL="90488" indent="-90488" defTabSz="914377">
              <a:lnSpc>
                <a:spcPct val="90000"/>
              </a:lnSpc>
              <a:spcAft>
                <a:spcPts val="300"/>
              </a:spcAft>
              <a:buClr>
                <a:srgbClr val="7030A0"/>
              </a:buClr>
              <a:buFont typeface="Arial" panose="020B0604020202020204" pitchFamily="34" charset="0"/>
              <a:buChar char="•"/>
            </a:pPr>
            <a:r>
              <a:rPr lang="en-GB" sz="1400" dirty="0">
                <a:latin typeface="Arial" panose="020B0604020202020204" pitchFamily="34" charset="0"/>
                <a:cs typeface="Arial" panose="020B0604020202020204" pitchFamily="34" charset="0"/>
              </a:rPr>
              <a:t>Data &amp; Digital</a:t>
            </a:r>
          </a:p>
          <a:p>
            <a:pPr marL="90488" indent="-90488" defTabSz="914377">
              <a:lnSpc>
                <a:spcPct val="90000"/>
              </a:lnSpc>
              <a:spcAft>
                <a:spcPts val="300"/>
              </a:spcAft>
              <a:buClr>
                <a:srgbClr val="7030A0"/>
              </a:buClr>
              <a:buFont typeface="Arial" panose="020B0604020202020204" pitchFamily="34" charset="0"/>
              <a:buChar char="•"/>
            </a:pPr>
            <a:r>
              <a:rPr lang="en-GB" sz="1400" dirty="0">
                <a:latin typeface="Arial" panose="020B0604020202020204" pitchFamily="34" charset="0"/>
                <a:cs typeface="Arial" panose="020B0604020202020204" pitchFamily="34" charset="0"/>
              </a:rPr>
              <a:t>Workforce</a:t>
            </a:r>
          </a:p>
          <a:p>
            <a:pPr marL="90488" indent="-90488" defTabSz="914377">
              <a:lnSpc>
                <a:spcPct val="90000"/>
              </a:lnSpc>
              <a:spcAft>
                <a:spcPts val="300"/>
              </a:spcAft>
              <a:buClr>
                <a:srgbClr val="7030A0"/>
              </a:buClr>
              <a:buFont typeface="Arial" panose="020B0604020202020204" pitchFamily="34" charset="0"/>
              <a:buChar char="•"/>
            </a:pPr>
            <a:r>
              <a:rPr lang="en-GB" sz="1400" dirty="0">
                <a:latin typeface="Arial" panose="020B0604020202020204" pitchFamily="34" charset="0"/>
                <a:cs typeface="Arial" panose="020B0604020202020204" pitchFamily="34" charset="0"/>
              </a:rPr>
              <a:t>Finance &amp; Estates</a:t>
            </a:r>
          </a:p>
          <a:p>
            <a:pPr marL="90488" indent="-90488" defTabSz="914377">
              <a:lnSpc>
                <a:spcPct val="90000"/>
              </a:lnSpc>
              <a:spcAft>
                <a:spcPts val="300"/>
              </a:spcAft>
              <a:buClr>
                <a:srgbClr val="7030A0"/>
              </a:buClr>
              <a:buFont typeface="Arial" panose="020B0604020202020204" pitchFamily="34" charset="0"/>
              <a:buChar char="•"/>
            </a:pPr>
            <a:r>
              <a:rPr lang="en-GB" sz="1400" dirty="0">
                <a:latin typeface="Arial" panose="020B0604020202020204" pitchFamily="34" charset="0"/>
                <a:cs typeface="Arial" panose="020B0604020202020204" pitchFamily="34" charset="0"/>
              </a:rPr>
              <a:t>Research &amp; Innovation</a:t>
            </a:r>
          </a:p>
        </p:txBody>
      </p:sp>
      <p:cxnSp>
        <p:nvCxnSpPr>
          <p:cNvPr id="52" name="Straight Connector 51">
            <a:extLst>
              <a:ext uri="{FF2B5EF4-FFF2-40B4-BE49-F238E27FC236}">
                <a16:creationId xmlns:a16="http://schemas.microsoft.com/office/drawing/2014/main" id="{9DC8A747-5EEE-94E6-0C7E-69E9701F6A9C}"/>
              </a:ext>
            </a:extLst>
          </p:cNvPr>
          <p:cNvCxnSpPr>
            <a:cxnSpLocks/>
          </p:cNvCxnSpPr>
          <p:nvPr/>
        </p:nvCxnSpPr>
        <p:spPr>
          <a:xfrm flipV="1">
            <a:off x="3948651" y="3994733"/>
            <a:ext cx="2823217" cy="648631"/>
          </a:xfrm>
          <a:prstGeom prst="line">
            <a:avLst/>
          </a:prstGeom>
          <a:ln w="9525" cap="flat" cmpd="sng" algn="ctr">
            <a:solidFill>
              <a:srgbClr val="7030A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40" name="Table 39"/>
          <p:cNvGraphicFramePr>
            <a:graphicFrameLocks noGrp="1"/>
          </p:cNvGraphicFramePr>
          <p:nvPr/>
        </p:nvGraphicFramePr>
        <p:xfrm>
          <a:off x="6816080" y="3942492"/>
          <a:ext cx="1769303" cy="304800"/>
        </p:xfrm>
        <a:graphic>
          <a:graphicData uri="http://schemas.openxmlformats.org/drawingml/2006/table">
            <a:tbl>
              <a:tblPr firstRow="1" bandRow="1">
                <a:tableStyleId>{5C22544A-7EE6-4342-B048-85BDC9FD1C3A}</a:tableStyleId>
              </a:tblPr>
              <a:tblGrid>
                <a:gridCol w="1769303">
                  <a:extLst>
                    <a:ext uri="{9D8B030D-6E8A-4147-A177-3AD203B41FA5}">
                      <a16:colId xmlns:a16="http://schemas.microsoft.com/office/drawing/2014/main" val="1118194238"/>
                    </a:ext>
                  </a:extLst>
                </a:gridCol>
              </a:tblGrid>
              <a:tr h="0">
                <a:tc>
                  <a:txBody>
                    <a:bodyPr/>
                    <a:lstStyle/>
                    <a:p>
                      <a:r>
                        <a:rPr lang="en-GB" sz="1400" dirty="0">
                          <a:solidFill>
                            <a:sysClr val="windowText" lastClr="000000"/>
                          </a:solidFill>
                          <a:latin typeface="Arial" panose="020B0604020202020204" pitchFamily="34" charset="0"/>
                          <a:cs typeface="Arial" panose="020B0604020202020204" pitchFamily="34" charset="0"/>
                        </a:rPr>
                        <a:t>Delivery</a:t>
                      </a:r>
                    </a:p>
                  </a:txBody>
                  <a:tcPr marL="36000" marR="3600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805668"/>
                  </a:ext>
                </a:extLst>
              </a:tr>
            </a:tbl>
          </a:graphicData>
        </a:graphic>
      </p:graphicFrame>
      <p:graphicFrame>
        <p:nvGraphicFramePr>
          <p:cNvPr id="46" name="Table 45"/>
          <p:cNvGraphicFramePr>
            <a:graphicFrameLocks noGrp="1"/>
          </p:cNvGraphicFramePr>
          <p:nvPr/>
        </p:nvGraphicFramePr>
        <p:xfrm>
          <a:off x="8646473" y="3942492"/>
          <a:ext cx="1708919" cy="304800"/>
        </p:xfrm>
        <a:graphic>
          <a:graphicData uri="http://schemas.openxmlformats.org/drawingml/2006/table">
            <a:tbl>
              <a:tblPr firstRow="1" bandRow="1">
                <a:tableStyleId>{5C22544A-7EE6-4342-B048-85BDC9FD1C3A}</a:tableStyleId>
              </a:tblPr>
              <a:tblGrid>
                <a:gridCol w="1708919">
                  <a:extLst>
                    <a:ext uri="{9D8B030D-6E8A-4147-A177-3AD203B41FA5}">
                      <a16:colId xmlns:a16="http://schemas.microsoft.com/office/drawing/2014/main" val="1118194238"/>
                    </a:ext>
                  </a:extLst>
                </a:gridCol>
              </a:tblGrid>
              <a:tr h="0">
                <a:tc>
                  <a:txBody>
                    <a:bodyPr/>
                    <a:lstStyle/>
                    <a:p>
                      <a:r>
                        <a:rPr lang="en-GB" sz="1400" dirty="0">
                          <a:solidFill>
                            <a:sysClr val="windowText" lastClr="000000"/>
                          </a:solidFill>
                          <a:latin typeface="Arial" panose="020B0604020202020204" pitchFamily="34" charset="0"/>
                          <a:cs typeface="Arial" panose="020B0604020202020204" pitchFamily="34" charset="0"/>
                        </a:rPr>
                        <a:t>Networks</a:t>
                      </a:r>
                    </a:p>
                  </a:txBody>
                  <a:tcPr marL="36000" marR="3600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805668"/>
                  </a:ext>
                </a:extLst>
              </a:tr>
            </a:tbl>
          </a:graphicData>
        </a:graphic>
      </p:graphicFrame>
      <p:graphicFrame>
        <p:nvGraphicFramePr>
          <p:cNvPr id="47" name="Table 46"/>
          <p:cNvGraphicFramePr>
            <a:graphicFrameLocks noGrp="1"/>
          </p:cNvGraphicFramePr>
          <p:nvPr/>
        </p:nvGraphicFramePr>
        <p:xfrm>
          <a:off x="10416481" y="3942492"/>
          <a:ext cx="1708919" cy="304800"/>
        </p:xfrm>
        <a:graphic>
          <a:graphicData uri="http://schemas.openxmlformats.org/drawingml/2006/table">
            <a:tbl>
              <a:tblPr firstRow="1" bandRow="1">
                <a:tableStyleId>{5C22544A-7EE6-4342-B048-85BDC9FD1C3A}</a:tableStyleId>
              </a:tblPr>
              <a:tblGrid>
                <a:gridCol w="1708919">
                  <a:extLst>
                    <a:ext uri="{9D8B030D-6E8A-4147-A177-3AD203B41FA5}">
                      <a16:colId xmlns:a16="http://schemas.microsoft.com/office/drawing/2014/main" val="1118194238"/>
                    </a:ext>
                  </a:extLst>
                </a:gridCol>
              </a:tblGrid>
              <a:tr h="0">
                <a:tc>
                  <a:txBody>
                    <a:bodyPr/>
                    <a:lstStyle/>
                    <a:p>
                      <a:r>
                        <a:rPr lang="en-GB" sz="1400" dirty="0">
                          <a:solidFill>
                            <a:sysClr val="windowText" lastClr="000000"/>
                          </a:solidFill>
                          <a:latin typeface="Arial" panose="020B0604020202020204" pitchFamily="34" charset="0"/>
                          <a:cs typeface="Arial" panose="020B0604020202020204" pitchFamily="34" charset="0"/>
                        </a:rPr>
                        <a:t>Enablers</a:t>
                      </a:r>
                    </a:p>
                  </a:txBody>
                  <a:tcPr marL="36000" marR="3600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805668"/>
                  </a:ext>
                </a:extLst>
              </a:tr>
            </a:tbl>
          </a:graphicData>
        </a:graphic>
      </p:graphicFrame>
      <p:pic>
        <p:nvPicPr>
          <p:cNvPr id="50" name="Picture 49" descr="C:\Users\lamtob\AppData\Local\Microsoft\Windows\INetCache\Content.MSO\FFA37B0D.tmp"/>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9495279" y="1412861"/>
            <a:ext cx="1355025" cy="307126"/>
          </a:xfrm>
          <a:prstGeom prst="rect">
            <a:avLst/>
          </a:prstGeom>
          <a:noFill/>
          <a:ln>
            <a:noFill/>
          </a:ln>
        </p:spPr>
      </p:pic>
    </p:spTree>
    <p:extLst>
      <p:ext uri="{BB962C8B-B14F-4D97-AF65-F5344CB8AC3E}">
        <p14:creationId xmlns:p14="http://schemas.microsoft.com/office/powerpoint/2010/main" val="2216285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5E555D-FD89-4DB8-9246-85F89A1E30C0}"/>
              </a:ext>
            </a:extLst>
          </p:cNvPr>
          <p:cNvSpPr>
            <a:spLocks noGrp="1"/>
          </p:cNvSpPr>
          <p:nvPr>
            <p:ph type="title"/>
          </p:nvPr>
        </p:nvSpPr>
        <p:spPr/>
        <p:txBody>
          <a:bodyPr/>
          <a:lstStyle/>
          <a:p>
            <a:r>
              <a:rPr lang="en-GB" b="1" dirty="0"/>
              <a:t>Challenges</a:t>
            </a:r>
            <a:r>
              <a:rPr lang="en-GB" dirty="0"/>
              <a:t> – areas of concern for NW London</a:t>
            </a:r>
          </a:p>
        </p:txBody>
      </p:sp>
      <p:pic>
        <p:nvPicPr>
          <p:cNvPr id="3" name="Picture 2">
            <a:extLst>
              <a:ext uri="{FF2B5EF4-FFF2-40B4-BE49-F238E27FC236}">
                <a16:creationId xmlns:a16="http://schemas.microsoft.com/office/drawing/2014/main" id="{B84AF6E7-7EF6-44B4-80A4-9A1A91908637}"/>
              </a:ext>
            </a:extLst>
          </p:cNvPr>
          <p:cNvPicPr>
            <a:picLocks noChangeAspect="1"/>
          </p:cNvPicPr>
          <p:nvPr/>
        </p:nvPicPr>
        <p:blipFill rotWithShape="1">
          <a:blip r:embed="rId2"/>
          <a:srcRect t="3561" r="17983"/>
          <a:stretch/>
        </p:blipFill>
        <p:spPr>
          <a:xfrm>
            <a:off x="-27504" y="2307283"/>
            <a:ext cx="4065017" cy="1872487"/>
          </a:xfrm>
          <a:prstGeom prst="rect">
            <a:avLst/>
          </a:prstGeom>
        </p:spPr>
      </p:pic>
      <p:sp>
        <p:nvSpPr>
          <p:cNvPr id="10" name="Rectangle 9">
            <a:extLst>
              <a:ext uri="{FF2B5EF4-FFF2-40B4-BE49-F238E27FC236}">
                <a16:creationId xmlns:a16="http://schemas.microsoft.com/office/drawing/2014/main" id="{27801B83-5E22-4A09-A21E-EDC8A262AFE8}"/>
              </a:ext>
            </a:extLst>
          </p:cNvPr>
          <p:cNvSpPr/>
          <p:nvPr/>
        </p:nvSpPr>
        <p:spPr>
          <a:xfrm>
            <a:off x="402434" y="6115464"/>
            <a:ext cx="5724000" cy="4040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rPr>
              <a:t>Source: </a:t>
            </a:r>
            <a:r>
              <a:rPr kumimoji="0" lang="en-GB" sz="10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rPr>
              <a:t>GBD Compare tool, HBAI Stat-Xplore)</a:t>
            </a:r>
          </a:p>
        </p:txBody>
      </p:sp>
      <p:graphicFrame>
        <p:nvGraphicFramePr>
          <p:cNvPr id="5" name="Chart 4"/>
          <p:cNvGraphicFramePr>
            <a:graphicFrameLocks/>
          </p:cNvGraphicFramePr>
          <p:nvPr>
            <p:extLst>
              <p:ext uri="{D42A27DB-BD31-4B8C-83A1-F6EECF244321}">
                <p14:modId xmlns:p14="http://schemas.microsoft.com/office/powerpoint/2010/main" val="2908184565"/>
              </p:ext>
            </p:extLst>
          </p:nvPr>
        </p:nvGraphicFramePr>
        <p:xfrm>
          <a:off x="7791264" y="2077909"/>
          <a:ext cx="4400736" cy="2331233"/>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p:cNvPicPr>
            <a:picLocks noChangeAspect="1"/>
          </p:cNvPicPr>
          <p:nvPr/>
        </p:nvPicPr>
        <p:blipFill>
          <a:blip r:embed="rId4"/>
          <a:stretch>
            <a:fillRect/>
          </a:stretch>
        </p:blipFill>
        <p:spPr>
          <a:xfrm>
            <a:off x="4082988" y="4155362"/>
            <a:ext cx="4026023" cy="2607251"/>
          </a:xfrm>
          <a:prstGeom prst="rect">
            <a:avLst/>
          </a:prstGeom>
        </p:spPr>
      </p:pic>
      <p:sp>
        <p:nvSpPr>
          <p:cNvPr id="2" name="TextBox 1"/>
          <p:cNvSpPr txBox="1"/>
          <p:nvPr/>
        </p:nvSpPr>
        <p:spPr>
          <a:xfrm>
            <a:off x="5072913" y="3861528"/>
            <a:ext cx="1959191" cy="369332"/>
          </a:xfrm>
          <a:prstGeom prst="rect">
            <a:avLst/>
          </a:prstGeom>
          <a:noFill/>
        </p:spPr>
        <p:txBody>
          <a:bodyPr wrap="none" rtlCol="0">
            <a:spAutoFit/>
          </a:bodyPr>
          <a:lstStyle/>
          <a:p>
            <a:r>
              <a:rPr lang="en-GB" dirty="0"/>
              <a:t>Inflation vs income</a:t>
            </a:r>
          </a:p>
        </p:txBody>
      </p:sp>
      <p:sp>
        <p:nvSpPr>
          <p:cNvPr id="8" name="TextBox 7"/>
          <p:cNvSpPr txBox="1"/>
          <p:nvPr/>
        </p:nvSpPr>
        <p:spPr>
          <a:xfrm>
            <a:off x="513473" y="2067298"/>
            <a:ext cx="2983061" cy="369332"/>
          </a:xfrm>
          <a:prstGeom prst="rect">
            <a:avLst/>
          </a:prstGeom>
          <a:noFill/>
        </p:spPr>
        <p:txBody>
          <a:bodyPr wrap="none" rtlCol="0">
            <a:spAutoFit/>
          </a:bodyPr>
          <a:lstStyle/>
          <a:p>
            <a:r>
              <a:rPr lang="en-GB" dirty="0"/>
              <a:t>DALYs per 100,000 population</a:t>
            </a:r>
          </a:p>
        </p:txBody>
      </p:sp>
      <p:sp>
        <p:nvSpPr>
          <p:cNvPr id="7" name="Rectangle: Rounded Corners 6">
            <a:extLst>
              <a:ext uri="{FF2B5EF4-FFF2-40B4-BE49-F238E27FC236}">
                <a16:creationId xmlns:a16="http://schemas.microsoft.com/office/drawing/2014/main" id="{763517FD-A7D3-FF46-F938-4843390822B1}"/>
              </a:ext>
            </a:extLst>
          </p:cNvPr>
          <p:cNvSpPr/>
          <p:nvPr/>
        </p:nvSpPr>
        <p:spPr>
          <a:xfrm>
            <a:off x="1415480" y="1283302"/>
            <a:ext cx="9832024" cy="72008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en-GB" dirty="0">
                <a:solidFill>
                  <a:schemeClr val="bg1"/>
                </a:solidFill>
                <a:latin typeface="Arial" panose="020B0604020202020204" pitchFamily="34" charset="0"/>
                <a:cs typeface="Arial" panose="020B0604020202020204" pitchFamily="34" charset="0"/>
              </a:rPr>
              <a:t>Improvement in health status have appeared to stall, we have an almost record number of people on out of work benefits and the cost of living crisis continues</a:t>
            </a:r>
          </a:p>
        </p:txBody>
      </p:sp>
    </p:spTree>
    <p:extLst>
      <p:ext uri="{BB962C8B-B14F-4D97-AF65-F5344CB8AC3E}">
        <p14:creationId xmlns:p14="http://schemas.microsoft.com/office/powerpoint/2010/main" val="515304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lstStyle/>
          <a:p>
            <a:endParaRPr lang="en-GB" dirty="0"/>
          </a:p>
        </p:txBody>
      </p:sp>
      <p:sp>
        <p:nvSpPr>
          <p:cNvPr id="2" name="Slide Number Placeholder 1"/>
          <p:cNvSpPr>
            <a:spLocks noGrp="1"/>
          </p:cNvSpPr>
          <p:nvPr>
            <p:ph type="sldNum" sz="quarter" idx="12"/>
          </p:nvPr>
        </p:nvSpPr>
        <p:spPr/>
        <p:txBody>
          <a:bodyPr/>
          <a:lstStyle/>
          <a:p>
            <a:fld id="{E76F84FA-B8EB-462F-97BA-032CB76B4E3A}" type="slidenum">
              <a:rPr lang="en-GB" smtClean="0"/>
              <a:pPr/>
              <a:t>7</a:t>
            </a:fld>
            <a:endParaRPr lang="en-GB" dirty="0"/>
          </a:p>
        </p:txBody>
      </p:sp>
      <p:sp>
        <p:nvSpPr>
          <p:cNvPr id="3" name="Title 2"/>
          <p:cNvSpPr>
            <a:spLocks noGrp="1"/>
          </p:cNvSpPr>
          <p:nvPr>
            <p:ph type="title"/>
          </p:nvPr>
        </p:nvSpPr>
        <p:spPr/>
        <p:txBody>
          <a:bodyPr/>
          <a:lstStyle/>
          <a:p>
            <a:r>
              <a:rPr lang="en-GB" b="1" dirty="0"/>
              <a:t>Challenges</a:t>
            </a:r>
            <a:r>
              <a:rPr lang="en-GB" dirty="0"/>
              <a:t> – health and care systems struggling to respond</a:t>
            </a:r>
          </a:p>
        </p:txBody>
      </p:sp>
      <p:pic>
        <p:nvPicPr>
          <p:cNvPr id="4"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360" y="1139337"/>
            <a:ext cx="4796893" cy="3096344"/>
          </a:xfrm>
          <a:prstGeom prst="rect">
            <a:avLst/>
          </a:prstGeom>
        </p:spPr>
      </p:pic>
      <p:graphicFrame>
        <p:nvGraphicFramePr>
          <p:cNvPr id="5" name="Content Placeholder 9"/>
          <p:cNvGraphicFramePr>
            <a:graphicFrameLocks/>
          </p:cNvGraphicFramePr>
          <p:nvPr/>
        </p:nvGraphicFramePr>
        <p:xfrm>
          <a:off x="7431741" y="1124744"/>
          <a:ext cx="4278600" cy="3342346"/>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p:cNvPicPr>
            <a:picLocks noChangeAspect="1"/>
          </p:cNvPicPr>
          <p:nvPr/>
        </p:nvPicPr>
        <p:blipFill rotWithShape="1">
          <a:blip r:embed="rId4"/>
          <a:srcRect b="18285"/>
          <a:stretch/>
        </p:blipFill>
        <p:spPr>
          <a:xfrm>
            <a:off x="3602939" y="3854018"/>
            <a:ext cx="4986121" cy="2731669"/>
          </a:xfrm>
          <a:prstGeom prst="rect">
            <a:avLst/>
          </a:prstGeom>
          <a:solidFill>
            <a:schemeClr val="bg1"/>
          </a:solidFill>
        </p:spPr>
      </p:pic>
      <p:sp>
        <p:nvSpPr>
          <p:cNvPr id="7" name="TextBox 6"/>
          <p:cNvSpPr txBox="1"/>
          <p:nvPr/>
        </p:nvSpPr>
        <p:spPr>
          <a:xfrm>
            <a:off x="5015880" y="3501008"/>
            <a:ext cx="2088232" cy="646331"/>
          </a:xfrm>
          <a:prstGeom prst="rect">
            <a:avLst/>
          </a:prstGeom>
          <a:solidFill>
            <a:schemeClr val="bg1"/>
          </a:solidFill>
        </p:spPr>
        <p:txBody>
          <a:bodyPr wrap="square" rtlCol="0">
            <a:spAutoFit/>
          </a:bodyPr>
          <a:lstStyle/>
          <a:p>
            <a:r>
              <a:rPr lang="en-GB" dirty="0"/>
              <a:t>Access rate to mental health care</a:t>
            </a:r>
          </a:p>
        </p:txBody>
      </p:sp>
      <p:sp>
        <p:nvSpPr>
          <p:cNvPr id="8" name="TextBox 7"/>
          <p:cNvSpPr txBox="1"/>
          <p:nvPr/>
        </p:nvSpPr>
        <p:spPr>
          <a:xfrm>
            <a:off x="335360" y="1137075"/>
            <a:ext cx="4032448" cy="369332"/>
          </a:xfrm>
          <a:prstGeom prst="rect">
            <a:avLst/>
          </a:prstGeom>
          <a:solidFill>
            <a:schemeClr val="bg1"/>
          </a:solidFill>
        </p:spPr>
        <p:txBody>
          <a:bodyPr wrap="square" rtlCol="0">
            <a:spAutoFit/>
          </a:bodyPr>
          <a:lstStyle/>
          <a:p>
            <a:r>
              <a:rPr lang="en-GB" dirty="0"/>
              <a:t>Social care workforce</a:t>
            </a:r>
          </a:p>
        </p:txBody>
      </p:sp>
    </p:spTree>
    <p:extLst>
      <p:ext uri="{BB962C8B-B14F-4D97-AF65-F5344CB8AC3E}">
        <p14:creationId xmlns:p14="http://schemas.microsoft.com/office/powerpoint/2010/main" val="1393922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76F84FA-B8EB-462F-97BA-032CB76B4E3A}" type="slidenum">
              <a:rPr lang="en-GB" smtClean="0"/>
              <a:pPr/>
              <a:t>8</a:t>
            </a:fld>
            <a:endParaRPr lang="en-GB" dirty="0"/>
          </a:p>
        </p:txBody>
      </p:sp>
      <p:sp>
        <p:nvSpPr>
          <p:cNvPr id="4" name="Title 3"/>
          <p:cNvSpPr>
            <a:spLocks noGrp="1"/>
          </p:cNvSpPr>
          <p:nvPr>
            <p:ph type="title"/>
          </p:nvPr>
        </p:nvSpPr>
        <p:spPr/>
        <p:txBody>
          <a:bodyPr>
            <a:normAutofit/>
          </a:bodyPr>
          <a:lstStyle/>
          <a:p>
            <a:r>
              <a:rPr lang="en-GB" b="1" dirty="0"/>
              <a:t>Residents - </a:t>
            </a:r>
            <a:r>
              <a:rPr lang="en-GB" dirty="0"/>
              <a:t>what residents in NW London communities are telling us</a:t>
            </a:r>
          </a:p>
        </p:txBody>
      </p:sp>
      <p:sp>
        <p:nvSpPr>
          <p:cNvPr id="5" name="Rectangle 4">
            <a:extLst>
              <a:ext uri="{FF2B5EF4-FFF2-40B4-BE49-F238E27FC236}">
                <a16:creationId xmlns:a16="http://schemas.microsoft.com/office/drawing/2014/main" id="{06092470-2F12-4D6B-92E5-F672194EC8FF}"/>
              </a:ext>
            </a:extLst>
          </p:cNvPr>
          <p:cNvSpPr/>
          <p:nvPr/>
        </p:nvSpPr>
        <p:spPr>
          <a:xfrm>
            <a:off x="32500" y="6453933"/>
            <a:ext cx="6423540" cy="4040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tab pos="538163" algn="r"/>
                <a:tab pos="625475" algn="l"/>
              </a:tabLst>
              <a:defRPr/>
            </a:pPr>
            <a:r>
              <a:rPr kumimoji="0" lang="en-GB" sz="100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rPr>
              <a:t>	*	Respondents</a:t>
            </a:r>
            <a:r>
              <a:rPr kumimoji="0" lang="en-GB" sz="1000" i="0" u="none" strike="noStrike" kern="1200" cap="none" spc="0" normalizeH="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rPr>
              <a:t> were asked to pick their three top/ bottom inpatient and community services</a:t>
            </a:r>
            <a:endParaRPr kumimoji="0" lang="en-GB" sz="100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tab pos="538163" algn="r"/>
                <a:tab pos="625475" algn="l"/>
              </a:tabLst>
              <a:defRPr/>
            </a:pPr>
            <a:r>
              <a:rPr kumimoji="0" lang="en-GB" sz="100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mn-ea"/>
                <a:cs typeface="Arial" panose="020B0604020202020204" pitchFamily="34" charset="0"/>
              </a:rPr>
              <a:t>	Source: 	Citizens panel ‘what matters to you’ survey</a:t>
            </a:r>
          </a:p>
        </p:txBody>
      </p:sp>
      <p:sp>
        <p:nvSpPr>
          <p:cNvPr id="11" name="TextBox 10">
            <a:extLst>
              <a:ext uri="{FF2B5EF4-FFF2-40B4-BE49-F238E27FC236}">
                <a16:creationId xmlns:a16="http://schemas.microsoft.com/office/drawing/2014/main" id="{0F0091F8-A4B1-4E88-8866-3DD39673CB0A}"/>
              </a:ext>
            </a:extLst>
          </p:cNvPr>
          <p:cNvSpPr txBox="1"/>
          <p:nvPr/>
        </p:nvSpPr>
        <p:spPr>
          <a:xfrm>
            <a:off x="114669" y="1251256"/>
            <a:ext cx="2448272"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Inpatient services</a:t>
            </a:r>
          </a:p>
        </p:txBody>
      </p:sp>
      <p:graphicFrame>
        <p:nvGraphicFramePr>
          <p:cNvPr id="12" name="Table 11">
            <a:extLst>
              <a:ext uri="{FF2B5EF4-FFF2-40B4-BE49-F238E27FC236}">
                <a16:creationId xmlns:a16="http://schemas.microsoft.com/office/drawing/2014/main" id="{07A1D70D-52DA-486B-B205-0141FCC9BB95}"/>
              </a:ext>
            </a:extLst>
          </p:cNvPr>
          <p:cNvGraphicFramePr>
            <a:graphicFrameLocks noGrp="1"/>
          </p:cNvGraphicFramePr>
          <p:nvPr/>
        </p:nvGraphicFramePr>
        <p:xfrm>
          <a:off x="114669" y="1699713"/>
          <a:ext cx="3613270" cy="1250006"/>
        </p:xfrm>
        <a:graphic>
          <a:graphicData uri="http://schemas.openxmlformats.org/drawingml/2006/table">
            <a:tbl>
              <a:tblPr firstRow="1" firstCol="1" bandRow="1">
                <a:tableStyleId>{5C22544A-7EE6-4342-B048-85BDC9FD1C3A}</a:tableStyleId>
              </a:tblPr>
              <a:tblGrid>
                <a:gridCol w="2308923">
                  <a:extLst>
                    <a:ext uri="{9D8B030D-6E8A-4147-A177-3AD203B41FA5}">
                      <a16:colId xmlns:a16="http://schemas.microsoft.com/office/drawing/2014/main" val="185979058"/>
                    </a:ext>
                  </a:extLst>
                </a:gridCol>
                <a:gridCol w="1304347">
                  <a:extLst>
                    <a:ext uri="{9D8B030D-6E8A-4147-A177-3AD203B41FA5}">
                      <a16:colId xmlns:a16="http://schemas.microsoft.com/office/drawing/2014/main" val="1321189931"/>
                    </a:ext>
                  </a:extLst>
                </a:gridCol>
              </a:tblGrid>
              <a:tr h="340541">
                <a:tc gridSpan="2">
                  <a:txBody>
                    <a:bodyPr/>
                    <a:lstStyle/>
                    <a:p>
                      <a:pPr>
                        <a:lnSpc>
                          <a:spcPct val="115000"/>
                        </a:lnSpc>
                        <a:spcAft>
                          <a:spcPts val="1000"/>
                        </a:spcAft>
                      </a:pPr>
                      <a:r>
                        <a:rPr lang="en-GB" sz="1400" dirty="0">
                          <a:effectLst/>
                          <a:latin typeface="Arial" panose="020B0604020202020204" pitchFamily="34" charset="0"/>
                          <a:cs typeface="Arial" panose="020B0604020202020204" pitchFamily="34" charset="0"/>
                        </a:rPr>
                        <a:t>Top 3 </a:t>
                      </a:r>
                      <a:r>
                        <a:rPr lang="en-GB" sz="1400" b="0" dirty="0">
                          <a:effectLst/>
                          <a:latin typeface="Arial" panose="020B0604020202020204" pitchFamily="34" charset="0"/>
                          <a:cs typeface="Arial" panose="020B0604020202020204" pitchFamily="34" charset="0"/>
                        </a:rPr>
                        <a:t>inpatient services*</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pPr>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87154865"/>
                  </a:ext>
                </a:extLst>
              </a:tr>
              <a:tr h="302006">
                <a:tc>
                  <a:txBody>
                    <a:bodyPr/>
                    <a:lstStyle/>
                    <a:p>
                      <a:pPr>
                        <a:lnSpc>
                          <a:spcPct val="115000"/>
                        </a:lnSpc>
                        <a:spcAft>
                          <a:spcPts val="1000"/>
                        </a:spcAft>
                      </a:pPr>
                      <a:r>
                        <a:rPr lang="en-GB" sz="1400" b="0" dirty="0">
                          <a:effectLst/>
                          <a:latin typeface="Arial" panose="020B0604020202020204" pitchFamily="34" charset="0"/>
                          <a:cs typeface="Arial" panose="020B0604020202020204" pitchFamily="34" charset="0"/>
                        </a:rPr>
                        <a:t>Hospital planned surgery</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GB" sz="1400" b="0" dirty="0">
                          <a:effectLst/>
                          <a:latin typeface="Arial" panose="020B0604020202020204" pitchFamily="34" charset="0"/>
                          <a:ea typeface="Calibri" panose="020F0502020204030204" pitchFamily="34" charset="0"/>
                          <a:cs typeface="Arial" panose="020B0604020202020204" pitchFamily="34" charset="0"/>
                        </a:rPr>
                        <a:t>52%</a:t>
                      </a:r>
                    </a:p>
                  </a:txBody>
                  <a:tcPr marL="68580" marR="68580" marT="0" marB="0">
                    <a:solidFill>
                      <a:schemeClr val="accent6">
                        <a:lumMod val="40000"/>
                        <a:lumOff val="60000"/>
                      </a:schemeClr>
                    </a:solidFill>
                  </a:tcPr>
                </a:tc>
                <a:extLst>
                  <a:ext uri="{0D108BD9-81ED-4DB2-BD59-A6C34878D82A}">
                    <a16:rowId xmlns:a16="http://schemas.microsoft.com/office/drawing/2014/main" val="3578161958"/>
                  </a:ext>
                </a:extLst>
              </a:tr>
              <a:tr h="244977">
                <a:tc>
                  <a:txBody>
                    <a:bodyPr/>
                    <a:lstStyle/>
                    <a:p>
                      <a:pPr>
                        <a:lnSpc>
                          <a:spcPct val="115000"/>
                        </a:lnSpc>
                        <a:spcAft>
                          <a:spcPts val="1000"/>
                        </a:spcAft>
                      </a:pPr>
                      <a:r>
                        <a:rPr lang="en-GB" sz="1400" b="0" dirty="0">
                          <a:effectLst/>
                          <a:latin typeface="Arial" panose="020B0604020202020204" pitchFamily="34" charset="0"/>
                          <a:cs typeface="Arial" panose="020B0604020202020204" pitchFamily="34" charset="0"/>
                        </a:rPr>
                        <a:t>Cancer services</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GB" sz="1400" b="0" dirty="0">
                          <a:effectLst/>
                          <a:latin typeface="Arial" panose="020B0604020202020204" pitchFamily="34" charset="0"/>
                          <a:ea typeface="Calibri" panose="020F0502020204030204" pitchFamily="34" charset="0"/>
                          <a:cs typeface="Arial" panose="020B0604020202020204" pitchFamily="34" charset="0"/>
                        </a:rPr>
                        <a:t>44%</a:t>
                      </a:r>
                    </a:p>
                  </a:txBody>
                  <a:tcPr marL="68580" marR="68580" marT="0" marB="0">
                    <a:solidFill>
                      <a:schemeClr val="accent6">
                        <a:lumMod val="40000"/>
                        <a:lumOff val="60000"/>
                      </a:schemeClr>
                    </a:solidFill>
                  </a:tcPr>
                </a:tc>
                <a:extLst>
                  <a:ext uri="{0D108BD9-81ED-4DB2-BD59-A6C34878D82A}">
                    <a16:rowId xmlns:a16="http://schemas.microsoft.com/office/drawing/2014/main" val="1646132764"/>
                  </a:ext>
                </a:extLst>
              </a:tr>
              <a:tr h="362095">
                <a:tc>
                  <a:txBody>
                    <a:bodyPr/>
                    <a:lstStyle/>
                    <a:p>
                      <a:pPr>
                        <a:lnSpc>
                          <a:spcPct val="115000"/>
                        </a:lnSpc>
                        <a:spcAft>
                          <a:spcPts val="1000"/>
                        </a:spcAft>
                      </a:pPr>
                      <a:r>
                        <a:rPr lang="en-GB" sz="1400" b="0" dirty="0">
                          <a:effectLst/>
                          <a:latin typeface="Arial" panose="020B0604020202020204" pitchFamily="34" charset="0"/>
                          <a:cs typeface="Arial" panose="020B0604020202020204" pitchFamily="34" charset="0"/>
                        </a:rPr>
                        <a:t>Orthopaedic services</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GB" sz="1400" b="0" dirty="0">
                          <a:effectLst/>
                          <a:latin typeface="Arial" panose="020B0604020202020204" pitchFamily="34" charset="0"/>
                          <a:ea typeface="Calibri" panose="020F0502020204030204" pitchFamily="34" charset="0"/>
                          <a:cs typeface="Arial" panose="020B0604020202020204" pitchFamily="34" charset="0"/>
                        </a:rPr>
                        <a:t>42%</a:t>
                      </a:r>
                    </a:p>
                  </a:txBody>
                  <a:tcPr marL="68580" marR="68580" marT="0" marB="0">
                    <a:solidFill>
                      <a:schemeClr val="accent6">
                        <a:lumMod val="40000"/>
                        <a:lumOff val="60000"/>
                      </a:schemeClr>
                    </a:solidFill>
                  </a:tcPr>
                </a:tc>
                <a:extLst>
                  <a:ext uri="{0D108BD9-81ED-4DB2-BD59-A6C34878D82A}">
                    <a16:rowId xmlns:a16="http://schemas.microsoft.com/office/drawing/2014/main" val="1173987632"/>
                  </a:ext>
                </a:extLst>
              </a:tr>
            </a:tbl>
          </a:graphicData>
        </a:graphic>
      </p:graphicFrame>
      <p:graphicFrame>
        <p:nvGraphicFramePr>
          <p:cNvPr id="13" name="Table 12">
            <a:extLst>
              <a:ext uri="{FF2B5EF4-FFF2-40B4-BE49-F238E27FC236}">
                <a16:creationId xmlns:a16="http://schemas.microsoft.com/office/drawing/2014/main" id="{D6814070-E25C-49ED-9870-47486B3D51CB}"/>
              </a:ext>
            </a:extLst>
          </p:cNvPr>
          <p:cNvGraphicFramePr>
            <a:graphicFrameLocks noGrp="1"/>
          </p:cNvGraphicFramePr>
          <p:nvPr/>
        </p:nvGraphicFramePr>
        <p:xfrm>
          <a:off x="114669" y="3042636"/>
          <a:ext cx="3613270" cy="1415455"/>
        </p:xfrm>
        <a:graphic>
          <a:graphicData uri="http://schemas.openxmlformats.org/drawingml/2006/table">
            <a:tbl>
              <a:tblPr firstRow="1" firstCol="1" bandRow="1">
                <a:tableStyleId>{5C22544A-7EE6-4342-B048-85BDC9FD1C3A}</a:tableStyleId>
              </a:tblPr>
              <a:tblGrid>
                <a:gridCol w="2308923">
                  <a:extLst>
                    <a:ext uri="{9D8B030D-6E8A-4147-A177-3AD203B41FA5}">
                      <a16:colId xmlns:a16="http://schemas.microsoft.com/office/drawing/2014/main" val="1349610181"/>
                    </a:ext>
                  </a:extLst>
                </a:gridCol>
                <a:gridCol w="1304347">
                  <a:extLst>
                    <a:ext uri="{9D8B030D-6E8A-4147-A177-3AD203B41FA5}">
                      <a16:colId xmlns:a16="http://schemas.microsoft.com/office/drawing/2014/main" val="2406076868"/>
                    </a:ext>
                  </a:extLst>
                </a:gridCol>
              </a:tblGrid>
              <a:tr h="290748">
                <a:tc gridSpan="2">
                  <a:txBody>
                    <a:bodyPr/>
                    <a:lstStyle/>
                    <a:p>
                      <a:pPr>
                        <a:lnSpc>
                          <a:spcPct val="115000"/>
                        </a:lnSpc>
                        <a:spcAft>
                          <a:spcPts val="1000"/>
                        </a:spcAft>
                      </a:pPr>
                      <a:r>
                        <a:rPr lang="en-GB" sz="1400" dirty="0">
                          <a:effectLst/>
                          <a:latin typeface="Arial" panose="020B0604020202020204" pitchFamily="34" charset="0"/>
                          <a:cs typeface="Arial" panose="020B0604020202020204" pitchFamily="34" charset="0"/>
                        </a:rPr>
                        <a:t>Bottom 3 </a:t>
                      </a:r>
                      <a:r>
                        <a:rPr lang="en-GB" sz="1400" b="0" dirty="0">
                          <a:effectLst/>
                          <a:latin typeface="Arial" panose="020B0604020202020204" pitchFamily="34" charset="0"/>
                          <a:cs typeface="Arial" panose="020B0604020202020204" pitchFamily="34" charset="0"/>
                        </a:rPr>
                        <a:t>inpatient services*</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pPr>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920883475"/>
                  </a:ext>
                </a:extLst>
              </a:tr>
              <a:tr h="498489">
                <a:tc>
                  <a:txBody>
                    <a:bodyPr/>
                    <a:lstStyle/>
                    <a:p>
                      <a:pPr>
                        <a:lnSpc>
                          <a:spcPct val="115000"/>
                        </a:lnSpc>
                        <a:spcAft>
                          <a:spcPts val="1000"/>
                        </a:spcAft>
                      </a:pPr>
                      <a:r>
                        <a:rPr lang="en-GB" sz="1400" b="0" dirty="0">
                          <a:effectLst/>
                          <a:latin typeface="Arial" panose="020B0604020202020204" pitchFamily="34" charset="0"/>
                          <a:cs typeface="Arial" panose="020B0604020202020204" pitchFamily="34" charset="0"/>
                        </a:rPr>
                        <a:t>Long terms conditions care</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GB" sz="1400" b="0" dirty="0">
                          <a:effectLst/>
                          <a:latin typeface="Arial" panose="020B0604020202020204" pitchFamily="34" charset="0"/>
                          <a:ea typeface="Calibri" panose="020F0502020204030204" pitchFamily="34" charset="0"/>
                          <a:cs typeface="Arial" panose="020B0604020202020204" pitchFamily="34" charset="0"/>
                        </a:rPr>
                        <a:t>48%</a:t>
                      </a:r>
                    </a:p>
                  </a:txBody>
                  <a:tcPr marL="68580" marR="68580" marT="0" marB="0">
                    <a:solidFill>
                      <a:schemeClr val="accent2">
                        <a:lumMod val="40000"/>
                        <a:lumOff val="60000"/>
                      </a:schemeClr>
                    </a:solidFill>
                  </a:tcPr>
                </a:tc>
                <a:extLst>
                  <a:ext uri="{0D108BD9-81ED-4DB2-BD59-A6C34878D82A}">
                    <a16:rowId xmlns:a16="http://schemas.microsoft.com/office/drawing/2014/main" val="3909092890"/>
                  </a:ext>
                </a:extLst>
              </a:tr>
              <a:tr h="335470">
                <a:tc>
                  <a:txBody>
                    <a:bodyPr/>
                    <a:lstStyle/>
                    <a:p>
                      <a:pPr>
                        <a:lnSpc>
                          <a:spcPct val="115000"/>
                        </a:lnSpc>
                        <a:spcAft>
                          <a:spcPts val="1000"/>
                        </a:spcAft>
                      </a:pPr>
                      <a:r>
                        <a:rPr lang="en-GB" sz="1400" b="0" dirty="0">
                          <a:effectLst/>
                          <a:latin typeface="Arial" panose="020B0604020202020204" pitchFamily="34" charset="0"/>
                          <a:cs typeface="Arial" panose="020B0604020202020204" pitchFamily="34" charset="0"/>
                        </a:rPr>
                        <a:t>Mental health services</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GB" sz="1400" b="0" dirty="0">
                          <a:effectLst/>
                          <a:latin typeface="Arial" panose="020B0604020202020204" pitchFamily="34" charset="0"/>
                          <a:ea typeface="Calibri" panose="020F0502020204030204" pitchFamily="34" charset="0"/>
                          <a:cs typeface="Arial" panose="020B0604020202020204" pitchFamily="34" charset="0"/>
                        </a:rPr>
                        <a:t>45%</a:t>
                      </a:r>
                    </a:p>
                  </a:txBody>
                  <a:tcPr marL="68580" marR="68580" marT="0" marB="0">
                    <a:solidFill>
                      <a:schemeClr val="accent2">
                        <a:lumMod val="40000"/>
                        <a:lumOff val="60000"/>
                      </a:schemeClr>
                    </a:solidFill>
                  </a:tcPr>
                </a:tc>
                <a:extLst>
                  <a:ext uri="{0D108BD9-81ED-4DB2-BD59-A6C34878D82A}">
                    <a16:rowId xmlns:a16="http://schemas.microsoft.com/office/drawing/2014/main" val="2956999850"/>
                  </a:ext>
                </a:extLst>
              </a:tr>
              <a:tr h="290748">
                <a:tc>
                  <a:txBody>
                    <a:bodyPr/>
                    <a:lstStyle/>
                    <a:p>
                      <a:pPr>
                        <a:lnSpc>
                          <a:spcPct val="115000"/>
                        </a:lnSpc>
                        <a:spcAft>
                          <a:spcPts val="1000"/>
                        </a:spcAft>
                      </a:pPr>
                      <a:r>
                        <a:rPr lang="en-GB" sz="1400" b="0" dirty="0">
                          <a:effectLst/>
                          <a:latin typeface="Arial" panose="020B0604020202020204" pitchFamily="34" charset="0"/>
                          <a:cs typeface="Arial" panose="020B0604020202020204" pitchFamily="34" charset="0"/>
                        </a:rPr>
                        <a:t>A&amp;E inpatient</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GB" sz="1400" b="0" dirty="0">
                          <a:effectLst/>
                          <a:latin typeface="Arial" panose="020B0604020202020204" pitchFamily="34" charset="0"/>
                          <a:ea typeface="Calibri" panose="020F0502020204030204" pitchFamily="34" charset="0"/>
                          <a:cs typeface="Arial" panose="020B0604020202020204" pitchFamily="34" charset="0"/>
                        </a:rPr>
                        <a:t>40%</a:t>
                      </a:r>
                    </a:p>
                  </a:txBody>
                  <a:tcPr marL="68580" marR="68580" marT="0" marB="0">
                    <a:solidFill>
                      <a:schemeClr val="accent2">
                        <a:lumMod val="40000"/>
                        <a:lumOff val="60000"/>
                      </a:schemeClr>
                    </a:solidFill>
                  </a:tcPr>
                </a:tc>
                <a:extLst>
                  <a:ext uri="{0D108BD9-81ED-4DB2-BD59-A6C34878D82A}">
                    <a16:rowId xmlns:a16="http://schemas.microsoft.com/office/drawing/2014/main" val="2044935443"/>
                  </a:ext>
                </a:extLst>
              </a:tr>
            </a:tbl>
          </a:graphicData>
        </a:graphic>
      </p:graphicFrame>
      <p:sp>
        <p:nvSpPr>
          <p:cNvPr id="15" name="TextBox 14">
            <a:extLst>
              <a:ext uri="{FF2B5EF4-FFF2-40B4-BE49-F238E27FC236}">
                <a16:creationId xmlns:a16="http://schemas.microsoft.com/office/drawing/2014/main" id="{6F96F848-5E94-4AFE-B2E2-884BB46443E0}"/>
              </a:ext>
            </a:extLst>
          </p:cNvPr>
          <p:cNvSpPr txBox="1"/>
          <p:nvPr/>
        </p:nvSpPr>
        <p:spPr>
          <a:xfrm>
            <a:off x="4214932" y="1251256"/>
            <a:ext cx="2448272"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Outpatient services</a:t>
            </a:r>
          </a:p>
        </p:txBody>
      </p:sp>
      <p:graphicFrame>
        <p:nvGraphicFramePr>
          <p:cNvPr id="16" name="Table 15">
            <a:extLst>
              <a:ext uri="{FF2B5EF4-FFF2-40B4-BE49-F238E27FC236}">
                <a16:creationId xmlns:a16="http://schemas.microsoft.com/office/drawing/2014/main" id="{B4A10CD6-CBD1-4AB1-A4D1-FFBD60E734F9}"/>
              </a:ext>
            </a:extLst>
          </p:cNvPr>
          <p:cNvGraphicFramePr>
            <a:graphicFrameLocks noGrp="1"/>
          </p:cNvGraphicFramePr>
          <p:nvPr/>
        </p:nvGraphicFramePr>
        <p:xfrm>
          <a:off x="4271301" y="3042635"/>
          <a:ext cx="3649398" cy="1415456"/>
        </p:xfrm>
        <a:graphic>
          <a:graphicData uri="http://schemas.openxmlformats.org/drawingml/2006/table">
            <a:tbl>
              <a:tblPr firstRow="1" firstCol="1" bandRow="1">
                <a:tableStyleId>{5C22544A-7EE6-4342-B048-85BDC9FD1C3A}</a:tableStyleId>
              </a:tblPr>
              <a:tblGrid>
                <a:gridCol w="2184739">
                  <a:extLst>
                    <a:ext uri="{9D8B030D-6E8A-4147-A177-3AD203B41FA5}">
                      <a16:colId xmlns:a16="http://schemas.microsoft.com/office/drawing/2014/main" val="1699203277"/>
                    </a:ext>
                  </a:extLst>
                </a:gridCol>
                <a:gridCol w="1464659">
                  <a:extLst>
                    <a:ext uri="{9D8B030D-6E8A-4147-A177-3AD203B41FA5}">
                      <a16:colId xmlns:a16="http://schemas.microsoft.com/office/drawing/2014/main" val="2596170228"/>
                    </a:ext>
                  </a:extLst>
                </a:gridCol>
              </a:tblGrid>
              <a:tr h="353864">
                <a:tc gridSpan="2">
                  <a:txBody>
                    <a:bodyPr/>
                    <a:lstStyle/>
                    <a:p>
                      <a:pPr>
                        <a:lnSpc>
                          <a:spcPct val="115000"/>
                        </a:lnSpc>
                        <a:spcAft>
                          <a:spcPts val="1000"/>
                        </a:spcAft>
                      </a:pPr>
                      <a:r>
                        <a:rPr lang="en-GB" sz="1400" dirty="0">
                          <a:effectLst/>
                          <a:latin typeface="Arial" panose="020B0604020202020204" pitchFamily="34" charset="0"/>
                          <a:cs typeface="Arial" panose="020B0604020202020204" pitchFamily="34" charset="0"/>
                        </a:rPr>
                        <a:t>Bottom 3 </a:t>
                      </a:r>
                      <a:r>
                        <a:rPr lang="en-GB" sz="1400" b="0" dirty="0">
                          <a:effectLst/>
                          <a:latin typeface="Arial" panose="020B0604020202020204" pitchFamily="34" charset="0"/>
                          <a:cs typeface="Arial" panose="020B0604020202020204" pitchFamily="34" charset="0"/>
                        </a:rPr>
                        <a:t>Outpatient community services*</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pPr>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1786536"/>
                  </a:ext>
                </a:extLst>
              </a:tr>
              <a:tr h="353864">
                <a:tc>
                  <a:txBody>
                    <a:bodyPr/>
                    <a:lstStyle/>
                    <a:p>
                      <a:pPr>
                        <a:lnSpc>
                          <a:spcPct val="115000"/>
                        </a:lnSpc>
                        <a:spcAft>
                          <a:spcPts val="1000"/>
                        </a:spcAft>
                      </a:pPr>
                      <a:r>
                        <a:rPr lang="en-GB" sz="1400" b="0" dirty="0">
                          <a:effectLst/>
                          <a:latin typeface="Arial" panose="020B0604020202020204" pitchFamily="34" charset="0"/>
                          <a:cs typeface="Arial" panose="020B0604020202020204" pitchFamily="34" charset="0"/>
                        </a:rPr>
                        <a:t>Mental health services</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GB" sz="1400" b="0" dirty="0">
                          <a:effectLst/>
                          <a:latin typeface="Arial" panose="020B0604020202020204" pitchFamily="34" charset="0"/>
                          <a:ea typeface="Calibri" panose="020F0502020204030204" pitchFamily="34" charset="0"/>
                          <a:cs typeface="Arial" panose="020B0604020202020204" pitchFamily="34" charset="0"/>
                        </a:rPr>
                        <a:t>51%</a:t>
                      </a:r>
                    </a:p>
                  </a:txBody>
                  <a:tcPr marL="68580" marR="68580" marT="0" marB="0">
                    <a:solidFill>
                      <a:schemeClr val="accent2">
                        <a:lumMod val="40000"/>
                        <a:lumOff val="60000"/>
                      </a:schemeClr>
                    </a:solidFill>
                  </a:tcPr>
                </a:tc>
                <a:extLst>
                  <a:ext uri="{0D108BD9-81ED-4DB2-BD59-A6C34878D82A}">
                    <a16:rowId xmlns:a16="http://schemas.microsoft.com/office/drawing/2014/main" val="1325903319"/>
                  </a:ext>
                </a:extLst>
              </a:tr>
              <a:tr h="353864">
                <a:tc>
                  <a:txBody>
                    <a:bodyPr/>
                    <a:lstStyle/>
                    <a:p>
                      <a:pPr>
                        <a:lnSpc>
                          <a:spcPct val="115000"/>
                        </a:lnSpc>
                        <a:spcAft>
                          <a:spcPts val="1000"/>
                        </a:spcAft>
                      </a:pPr>
                      <a:r>
                        <a:rPr lang="en-GB" sz="1400" b="0" dirty="0">
                          <a:effectLst/>
                          <a:latin typeface="Arial" panose="020B0604020202020204" pitchFamily="34" charset="0"/>
                          <a:cs typeface="Arial" panose="020B0604020202020204" pitchFamily="34" charset="0"/>
                        </a:rPr>
                        <a:t>Long term conditions care</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GB" sz="1400" b="0" dirty="0">
                          <a:effectLst/>
                          <a:latin typeface="Arial" panose="020B0604020202020204" pitchFamily="34" charset="0"/>
                          <a:ea typeface="Calibri" panose="020F0502020204030204" pitchFamily="34" charset="0"/>
                          <a:cs typeface="Arial" panose="020B0604020202020204" pitchFamily="34" charset="0"/>
                        </a:rPr>
                        <a:t>39%</a:t>
                      </a:r>
                    </a:p>
                  </a:txBody>
                  <a:tcPr marL="68580" marR="68580" marT="0" marB="0">
                    <a:solidFill>
                      <a:schemeClr val="accent2">
                        <a:lumMod val="40000"/>
                        <a:lumOff val="60000"/>
                      </a:schemeClr>
                    </a:solidFill>
                  </a:tcPr>
                </a:tc>
                <a:extLst>
                  <a:ext uri="{0D108BD9-81ED-4DB2-BD59-A6C34878D82A}">
                    <a16:rowId xmlns:a16="http://schemas.microsoft.com/office/drawing/2014/main" val="1116080621"/>
                  </a:ext>
                </a:extLst>
              </a:tr>
              <a:tr h="353864">
                <a:tc>
                  <a:txBody>
                    <a:bodyPr/>
                    <a:lstStyle/>
                    <a:p>
                      <a:pPr>
                        <a:lnSpc>
                          <a:spcPct val="115000"/>
                        </a:lnSpc>
                        <a:spcAft>
                          <a:spcPts val="1000"/>
                        </a:spcAft>
                      </a:pPr>
                      <a:r>
                        <a:rPr lang="en-GB" sz="1400" b="0" dirty="0">
                          <a:effectLst/>
                          <a:latin typeface="Arial" panose="020B0604020202020204" pitchFamily="34" charset="0"/>
                          <a:cs typeface="Arial" panose="020B0604020202020204" pitchFamily="34" charset="0"/>
                        </a:rPr>
                        <a:t>A&amp;E outpatients</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GB" sz="1400" b="0" dirty="0">
                          <a:effectLst/>
                          <a:latin typeface="Arial" panose="020B0604020202020204" pitchFamily="34" charset="0"/>
                          <a:ea typeface="Calibri" panose="020F0502020204030204" pitchFamily="34" charset="0"/>
                          <a:cs typeface="Arial" panose="020B0604020202020204" pitchFamily="34" charset="0"/>
                        </a:rPr>
                        <a:t>37%</a:t>
                      </a:r>
                    </a:p>
                  </a:txBody>
                  <a:tcPr marL="68580" marR="68580" marT="0" marB="0">
                    <a:solidFill>
                      <a:schemeClr val="accent2">
                        <a:lumMod val="40000"/>
                        <a:lumOff val="60000"/>
                      </a:schemeClr>
                    </a:solidFill>
                  </a:tcPr>
                </a:tc>
                <a:extLst>
                  <a:ext uri="{0D108BD9-81ED-4DB2-BD59-A6C34878D82A}">
                    <a16:rowId xmlns:a16="http://schemas.microsoft.com/office/drawing/2014/main" val="522343213"/>
                  </a:ext>
                </a:extLst>
              </a:tr>
            </a:tbl>
          </a:graphicData>
        </a:graphic>
      </p:graphicFrame>
      <p:graphicFrame>
        <p:nvGraphicFramePr>
          <p:cNvPr id="17" name="Table 16">
            <a:extLst>
              <a:ext uri="{FF2B5EF4-FFF2-40B4-BE49-F238E27FC236}">
                <a16:creationId xmlns:a16="http://schemas.microsoft.com/office/drawing/2014/main" id="{E1A20762-392C-4438-BB34-E1EE7DFCF7F2}"/>
              </a:ext>
            </a:extLst>
          </p:cNvPr>
          <p:cNvGraphicFramePr>
            <a:graphicFrameLocks noGrp="1"/>
          </p:cNvGraphicFramePr>
          <p:nvPr/>
        </p:nvGraphicFramePr>
        <p:xfrm>
          <a:off x="4275893" y="1703350"/>
          <a:ext cx="3645968" cy="1245984"/>
        </p:xfrm>
        <a:graphic>
          <a:graphicData uri="http://schemas.openxmlformats.org/drawingml/2006/table">
            <a:tbl>
              <a:tblPr firstRow="1" firstCol="1" bandRow="1">
                <a:tableStyleId>{5C22544A-7EE6-4342-B048-85BDC9FD1C3A}</a:tableStyleId>
              </a:tblPr>
              <a:tblGrid>
                <a:gridCol w="2180147">
                  <a:extLst>
                    <a:ext uri="{9D8B030D-6E8A-4147-A177-3AD203B41FA5}">
                      <a16:colId xmlns:a16="http://schemas.microsoft.com/office/drawing/2014/main" val="2061267602"/>
                    </a:ext>
                  </a:extLst>
                </a:gridCol>
                <a:gridCol w="1465821">
                  <a:extLst>
                    <a:ext uri="{9D8B030D-6E8A-4147-A177-3AD203B41FA5}">
                      <a16:colId xmlns:a16="http://schemas.microsoft.com/office/drawing/2014/main" val="3474208538"/>
                    </a:ext>
                  </a:extLst>
                </a:gridCol>
              </a:tblGrid>
              <a:tr h="311496">
                <a:tc gridSpan="2">
                  <a:txBody>
                    <a:bodyPr/>
                    <a:lstStyle/>
                    <a:p>
                      <a:pPr>
                        <a:lnSpc>
                          <a:spcPct val="115000"/>
                        </a:lnSpc>
                        <a:spcAft>
                          <a:spcPts val="1000"/>
                        </a:spcAft>
                      </a:pPr>
                      <a:r>
                        <a:rPr lang="en-GB" sz="1400" dirty="0">
                          <a:effectLst/>
                          <a:latin typeface="Arial" panose="020B0604020202020204" pitchFamily="34" charset="0"/>
                          <a:cs typeface="Arial" panose="020B0604020202020204" pitchFamily="34" charset="0"/>
                        </a:rPr>
                        <a:t>Top 3 </a:t>
                      </a:r>
                      <a:r>
                        <a:rPr lang="en-GB" sz="1400" b="0" dirty="0">
                          <a:effectLst/>
                          <a:latin typeface="Arial" panose="020B0604020202020204" pitchFamily="34" charset="0"/>
                          <a:cs typeface="Arial" panose="020B0604020202020204" pitchFamily="34" charset="0"/>
                        </a:rPr>
                        <a:t>Outpatient community services*</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hMerge="1">
                  <a:txBody>
                    <a:bodyPr/>
                    <a:lstStyle/>
                    <a:p>
                      <a:pPr>
                        <a:lnSpc>
                          <a:spcPct val="115000"/>
                        </a:lnSpc>
                        <a:spcAft>
                          <a:spcPts val="1000"/>
                        </a:spcAft>
                      </a:pPr>
                      <a:endParaRPr lang="en-GB"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043632577"/>
                  </a:ext>
                </a:extLst>
              </a:tr>
              <a:tr h="311496">
                <a:tc>
                  <a:txBody>
                    <a:bodyPr/>
                    <a:lstStyle/>
                    <a:p>
                      <a:pPr>
                        <a:lnSpc>
                          <a:spcPct val="115000"/>
                        </a:lnSpc>
                        <a:spcAft>
                          <a:spcPts val="1000"/>
                        </a:spcAft>
                      </a:pPr>
                      <a:r>
                        <a:rPr lang="en-GB" sz="1400" b="0" dirty="0">
                          <a:effectLst/>
                          <a:latin typeface="Arial" panose="020B0604020202020204" pitchFamily="34" charset="0"/>
                          <a:cs typeface="Arial" panose="020B0604020202020204" pitchFamily="34" charset="0"/>
                        </a:rPr>
                        <a:t>Ophthalmology services</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GB" sz="1400" b="0" dirty="0">
                          <a:effectLst/>
                          <a:latin typeface="Arial" panose="020B0604020202020204" pitchFamily="34" charset="0"/>
                          <a:ea typeface="Calibri" panose="020F0502020204030204" pitchFamily="34" charset="0"/>
                          <a:cs typeface="Arial" panose="020B0604020202020204" pitchFamily="34" charset="0"/>
                        </a:rPr>
                        <a:t>61%</a:t>
                      </a:r>
                    </a:p>
                  </a:txBody>
                  <a:tcPr marL="68580" marR="68580" marT="0" marB="0">
                    <a:solidFill>
                      <a:schemeClr val="accent6">
                        <a:lumMod val="40000"/>
                        <a:lumOff val="60000"/>
                      </a:schemeClr>
                    </a:solidFill>
                  </a:tcPr>
                </a:tc>
                <a:extLst>
                  <a:ext uri="{0D108BD9-81ED-4DB2-BD59-A6C34878D82A}">
                    <a16:rowId xmlns:a16="http://schemas.microsoft.com/office/drawing/2014/main" val="1997729551"/>
                  </a:ext>
                </a:extLst>
              </a:tr>
              <a:tr h="311496">
                <a:tc>
                  <a:txBody>
                    <a:bodyPr/>
                    <a:lstStyle/>
                    <a:p>
                      <a:pPr>
                        <a:lnSpc>
                          <a:spcPct val="115000"/>
                        </a:lnSpc>
                        <a:spcAft>
                          <a:spcPts val="1000"/>
                        </a:spcAft>
                      </a:pPr>
                      <a:r>
                        <a:rPr lang="en-GB" sz="1400" b="0" dirty="0">
                          <a:effectLst/>
                          <a:latin typeface="Arial" panose="020B0604020202020204" pitchFamily="34" charset="0"/>
                          <a:cs typeface="Arial" panose="020B0604020202020204" pitchFamily="34" charset="0"/>
                        </a:rPr>
                        <a:t>Dental NHS services</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GB" sz="1400" b="0" dirty="0">
                          <a:effectLst/>
                          <a:latin typeface="Arial" panose="020B0604020202020204" pitchFamily="34" charset="0"/>
                          <a:ea typeface="Calibri" panose="020F0502020204030204" pitchFamily="34" charset="0"/>
                          <a:cs typeface="Arial" panose="020B0604020202020204" pitchFamily="34" charset="0"/>
                        </a:rPr>
                        <a:t>60%</a:t>
                      </a:r>
                    </a:p>
                  </a:txBody>
                  <a:tcPr marL="68580" marR="68580" marT="0" marB="0">
                    <a:solidFill>
                      <a:schemeClr val="accent6">
                        <a:lumMod val="40000"/>
                        <a:lumOff val="60000"/>
                      </a:schemeClr>
                    </a:solidFill>
                  </a:tcPr>
                </a:tc>
                <a:extLst>
                  <a:ext uri="{0D108BD9-81ED-4DB2-BD59-A6C34878D82A}">
                    <a16:rowId xmlns:a16="http://schemas.microsoft.com/office/drawing/2014/main" val="3352795380"/>
                  </a:ext>
                </a:extLst>
              </a:tr>
              <a:tr h="311496">
                <a:tc>
                  <a:txBody>
                    <a:bodyPr/>
                    <a:lstStyle/>
                    <a:p>
                      <a:pPr>
                        <a:lnSpc>
                          <a:spcPct val="115000"/>
                        </a:lnSpc>
                        <a:spcAft>
                          <a:spcPts val="1000"/>
                        </a:spcAft>
                      </a:pPr>
                      <a:r>
                        <a:rPr lang="en-GB" sz="1400" b="0" dirty="0">
                          <a:effectLst/>
                          <a:latin typeface="Arial" panose="020B0604020202020204" pitchFamily="34" charset="0"/>
                          <a:cs typeface="Arial" panose="020B0604020202020204" pitchFamily="34" charset="0"/>
                        </a:rPr>
                        <a:t>Cancer services</a:t>
                      </a:r>
                      <a:endParaRPr lang="en-GB" sz="14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15000"/>
                        </a:lnSpc>
                        <a:spcAft>
                          <a:spcPts val="1000"/>
                        </a:spcAft>
                      </a:pPr>
                      <a:r>
                        <a:rPr lang="en-GB" sz="1400" b="0" dirty="0">
                          <a:effectLst/>
                          <a:latin typeface="Arial" panose="020B0604020202020204" pitchFamily="34" charset="0"/>
                          <a:ea typeface="Calibri" panose="020F0502020204030204" pitchFamily="34" charset="0"/>
                          <a:cs typeface="Arial" panose="020B0604020202020204" pitchFamily="34" charset="0"/>
                        </a:rPr>
                        <a:t>53%</a:t>
                      </a:r>
                    </a:p>
                  </a:txBody>
                  <a:tcPr marL="68580" marR="68580" marT="0" marB="0">
                    <a:solidFill>
                      <a:schemeClr val="accent6">
                        <a:lumMod val="40000"/>
                        <a:lumOff val="60000"/>
                      </a:schemeClr>
                    </a:solidFill>
                  </a:tcPr>
                </a:tc>
                <a:extLst>
                  <a:ext uri="{0D108BD9-81ED-4DB2-BD59-A6C34878D82A}">
                    <a16:rowId xmlns:a16="http://schemas.microsoft.com/office/drawing/2014/main" val="480073455"/>
                  </a:ext>
                </a:extLst>
              </a:tr>
            </a:tbl>
          </a:graphicData>
        </a:graphic>
      </p:graphicFrame>
      <p:sp>
        <p:nvSpPr>
          <p:cNvPr id="18" name="Rectangle: Rounded Corners 17">
            <a:extLst>
              <a:ext uri="{FF2B5EF4-FFF2-40B4-BE49-F238E27FC236}">
                <a16:creationId xmlns:a16="http://schemas.microsoft.com/office/drawing/2014/main" id="{911C0248-19A1-4E5A-BB14-DBD754B00539}"/>
              </a:ext>
            </a:extLst>
          </p:cNvPr>
          <p:cNvSpPr/>
          <p:nvPr/>
        </p:nvSpPr>
        <p:spPr>
          <a:xfrm>
            <a:off x="355533" y="4605829"/>
            <a:ext cx="2448272" cy="1261956"/>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Rounded Corners 18">
            <a:extLst>
              <a:ext uri="{FF2B5EF4-FFF2-40B4-BE49-F238E27FC236}">
                <a16:creationId xmlns:a16="http://schemas.microsoft.com/office/drawing/2014/main" id="{B15A8626-57BA-4AF1-8A85-F34C4E2915AF}"/>
              </a:ext>
            </a:extLst>
          </p:cNvPr>
          <p:cNvSpPr/>
          <p:nvPr/>
        </p:nvSpPr>
        <p:spPr>
          <a:xfrm>
            <a:off x="8616280" y="1324711"/>
            <a:ext cx="2448272" cy="1347776"/>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Box 19">
            <a:extLst>
              <a:ext uri="{FF2B5EF4-FFF2-40B4-BE49-F238E27FC236}">
                <a16:creationId xmlns:a16="http://schemas.microsoft.com/office/drawing/2014/main" id="{25930C1D-CEE2-4AC5-9BA7-16E47B38CDFE}"/>
              </a:ext>
            </a:extLst>
          </p:cNvPr>
          <p:cNvSpPr txBox="1"/>
          <p:nvPr/>
        </p:nvSpPr>
        <p:spPr>
          <a:xfrm>
            <a:off x="535550" y="4691201"/>
            <a:ext cx="2088232" cy="120032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81% indicated that they were treated equally by the NHS</a:t>
            </a:r>
          </a:p>
        </p:txBody>
      </p:sp>
      <p:sp>
        <p:nvSpPr>
          <p:cNvPr id="23" name="Arrow: Right 22">
            <a:extLst>
              <a:ext uri="{FF2B5EF4-FFF2-40B4-BE49-F238E27FC236}">
                <a16:creationId xmlns:a16="http://schemas.microsoft.com/office/drawing/2014/main" id="{A6CCB0E8-CAE2-4FAC-A77A-66CAC93ED7AE}"/>
              </a:ext>
            </a:extLst>
          </p:cNvPr>
          <p:cNvSpPr/>
          <p:nvPr/>
        </p:nvSpPr>
        <p:spPr>
          <a:xfrm>
            <a:off x="2892772" y="5013211"/>
            <a:ext cx="500519" cy="256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Rounded Corners 23">
            <a:extLst>
              <a:ext uri="{FF2B5EF4-FFF2-40B4-BE49-F238E27FC236}">
                <a16:creationId xmlns:a16="http://schemas.microsoft.com/office/drawing/2014/main" id="{1410C837-BDE3-4277-9865-311C8FE9E426}"/>
              </a:ext>
            </a:extLst>
          </p:cNvPr>
          <p:cNvSpPr/>
          <p:nvPr/>
        </p:nvSpPr>
        <p:spPr>
          <a:xfrm>
            <a:off x="3482258" y="4585155"/>
            <a:ext cx="2252964" cy="1261956"/>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Box 24">
            <a:extLst>
              <a:ext uri="{FF2B5EF4-FFF2-40B4-BE49-F238E27FC236}">
                <a16:creationId xmlns:a16="http://schemas.microsoft.com/office/drawing/2014/main" id="{8B8EACA6-62B4-41F6-ACC4-18FFD52A0AD9}"/>
              </a:ext>
            </a:extLst>
          </p:cNvPr>
          <p:cNvSpPr txBox="1"/>
          <p:nvPr/>
        </p:nvSpPr>
        <p:spPr>
          <a:xfrm>
            <a:off x="3668200" y="4787224"/>
            <a:ext cx="2088232" cy="923330"/>
          </a:xfrm>
          <a:prstGeom prst="rect">
            <a:avLst/>
          </a:prstGeom>
          <a:noFill/>
        </p:spPr>
        <p:txBody>
          <a:bodyPr wrap="square" rtlCol="0">
            <a:spAutoFit/>
          </a:bodyPr>
          <a:lstStyle/>
          <a:p>
            <a:r>
              <a:rPr lang="en-GB" dirty="0">
                <a:solidFill>
                  <a:srgbClr val="FF0000"/>
                </a:solidFill>
                <a:latin typeface="Arial" panose="020B0604020202020204" pitchFamily="34" charset="0"/>
                <a:cs typeface="Arial" panose="020B0604020202020204" pitchFamily="34" charset="0"/>
              </a:rPr>
              <a:t>19% indicated that they were not treated equally</a:t>
            </a:r>
          </a:p>
        </p:txBody>
      </p:sp>
      <p:sp>
        <p:nvSpPr>
          <p:cNvPr id="26" name="Arrow: Down 25">
            <a:extLst>
              <a:ext uri="{FF2B5EF4-FFF2-40B4-BE49-F238E27FC236}">
                <a16:creationId xmlns:a16="http://schemas.microsoft.com/office/drawing/2014/main" id="{2781AC18-4F15-4F91-9C84-3C74749DD315}"/>
              </a:ext>
            </a:extLst>
          </p:cNvPr>
          <p:cNvSpPr/>
          <p:nvPr/>
        </p:nvSpPr>
        <p:spPr>
          <a:xfrm>
            <a:off x="9696400" y="2841749"/>
            <a:ext cx="288032" cy="3728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Rounded Corners 26">
            <a:extLst>
              <a:ext uri="{FF2B5EF4-FFF2-40B4-BE49-F238E27FC236}">
                <a16:creationId xmlns:a16="http://schemas.microsoft.com/office/drawing/2014/main" id="{5BA533C3-D6BD-4DFC-9639-BFD9A3D34E67}"/>
              </a:ext>
            </a:extLst>
          </p:cNvPr>
          <p:cNvSpPr/>
          <p:nvPr/>
        </p:nvSpPr>
        <p:spPr>
          <a:xfrm>
            <a:off x="8637476" y="3278360"/>
            <a:ext cx="2448272" cy="1347776"/>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extBox 27">
            <a:extLst>
              <a:ext uri="{FF2B5EF4-FFF2-40B4-BE49-F238E27FC236}">
                <a16:creationId xmlns:a16="http://schemas.microsoft.com/office/drawing/2014/main" id="{6D73C154-0B92-4D93-ADC2-771029053B40}"/>
              </a:ext>
            </a:extLst>
          </p:cNvPr>
          <p:cNvSpPr txBox="1"/>
          <p:nvPr/>
        </p:nvSpPr>
        <p:spPr>
          <a:xfrm>
            <a:off x="8863553" y="1382564"/>
            <a:ext cx="2088232" cy="120032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12% said they found it very easy to book an NHS appointment</a:t>
            </a:r>
          </a:p>
        </p:txBody>
      </p:sp>
      <p:sp>
        <p:nvSpPr>
          <p:cNvPr id="21" name="TextBox 20">
            <a:extLst>
              <a:ext uri="{FF2B5EF4-FFF2-40B4-BE49-F238E27FC236}">
                <a16:creationId xmlns:a16="http://schemas.microsoft.com/office/drawing/2014/main" id="{2E33305B-95A0-41FA-B582-9E0B04097DF2}"/>
              </a:ext>
            </a:extLst>
          </p:cNvPr>
          <p:cNvSpPr txBox="1"/>
          <p:nvPr/>
        </p:nvSpPr>
        <p:spPr>
          <a:xfrm>
            <a:off x="8863553" y="3383898"/>
            <a:ext cx="2088232" cy="1200329"/>
          </a:xfrm>
          <a:prstGeom prst="rect">
            <a:avLst/>
          </a:prstGeom>
          <a:noFill/>
        </p:spPr>
        <p:txBody>
          <a:bodyPr wrap="square" rtlCol="0">
            <a:spAutoFit/>
          </a:bodyPr>
          <a:lstStyle/>
          <a:p>
            <a:r>
              <a:rPr lang="en-GB" dirty="0">
                <a:solidFill>
                  <a:srgbClr val="FF0000"/>
                </a:solidFill>
                <a:latin typeface="Arial" panose="020B0604020202020204" pitchFamily="34" charset="0"/>
                <a:cs typeface="Arial" panose="020B0604020202020204" pitchFamily="34" charset="0"/>
              </a:rPr>
              <a:t>45% indicated that they found it very difficult to book an NHS appointment</a:t>
            </a:r>
          </a:p>
        </p:txBody>
      </p:sp>
      <p:sp>
        <p:nvSpPr>
          <p:cNvPr id="31" name="Title 3">
            <a:extLst>
              <a:ext uri="{FF2B5EF4-FFF2-40B4-BE49-F238E27FC236}">
                <a16:creationId xmlns:a16="http://schemas.microsoft.com/office/drawing/2014/main" id="{523A75AF-6839-4776-8133-9CD2DB3CB775}"/>
              </a:ext>
            </a:extLst>
          </p:cNvPr>
          <p:cNvSpPr txBox="1">
            <a:spLocks/>
          </p:cNvSpPr>
          <p:nvPr/>
        </p:nvSpPr>
        <p:spPr>
          <a:xfrm>
            <a:off x="114669" y="275718"/>
            <a:ext cx="11377264" cy="543595"/>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2000" kern="1200">
                <a:solidFill>
                  <a:schemeClr val="bg1"/>
                </a:solidFill>
                <a:latin typeface="Arial" panose="020B0604020202020204" pitchFamily="34" charset="0"/>
                <a:ea typeface="+mj-ea"/>
                <a:cs typeface="Arial" panose="020B0604020202020204" pitchFamily="34" charset="0"/>
              </a:defRPr>
            </a:lvl1pPr>
          </a:lstStyle>
          <a:p>
            <a:endParaRPr lang="en-GB" sz="2400" dirty="0"/>
          </a:p>
        </p:txBody>
      </p:sp>
      <p:sp>
        <p:nvSpPr>
          <p:cNvPr id="10" name="Rectangle 9">
            <a:extLst>
              <a:ext uri="{FF2B5EF4-FFF2-40B4-BE49-F238E27FC236}">
                <a16:creationId xmlns:a16="http://schemas.microsoft.com/office/drawing/2014/main" id="{E6EFA5B3-7CFA-7706-3458-14271BE32C36}"/>
              </a:ext>
            </a:extLst>
          </p:cNvPr>
          <p:cNvSpPr/>
          <p:nvPr/>
        </p:nvSpPr>
        <p:spPr>
          <a:xfrm>
            <a:off x="6205015" y="4710134"/>
            <a:ext cx="5631452" cy="1165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Top 3 % = Very good and good combined ratings</a:t>
            </a:r>
          </a:p>
          <a:p>
            <a:pPr algn="ctr"/>
            <a:r>
              <a:rPr lang="en-GB" sz="1400" dirty="0">
                <a:latin typeface="Arial" panose="020B0604020202020204" pitchFamily="34" charset="0"/>
                <a:cs typeface="Arial" panose="020B0604020202020204" pitchFamily="34" charset="0"/>
              </a:rPr>
              <a:t>Bottom 3 % = Very poor and poor combined ratings</a:t>
            </a:r>
          </a:p>
          <a:p>
            <a:pPr algn="ctr"/>
            <a:r>
              <a:rPr lang="en-GB" sz="1400" dirty="0">
                <a:latin typeface="Arial" panose="020B0604020202020204" pitchFamily="34" charset="0"/>
                <a:cs typeface="Arial" panose="020B0604020202020204" pitchFamily="34" charset="0"/>
              </a:rPr>
              <a:t>~</a:t>
            </a:r>
          </a:p>
          <a:p>
            <a:pPr algn="ctr"/>
            <a:r>
              <a:rPr lang="en-GB" sz="1400" dirty="0">
                <a:latin typeface="Arial" panose="020B0604020202020204" pitchFamily="34" charset="0"/>
                <a:cs typeface="Arial" panose="020B0604020202020204" pitchFamily="34" charset="0"/>
              </a:rPr>
              <a:t>Data from Citizen Panel (3.8k membership) ‘</a:t>
            </a:r>
            <a:r>
              <a:rPr lang="en-GB" sz="1400" i="1" dirty="0">
                <a:latin typeface="Arial" panose="020B0604020202020204" pitchFamily="34" charset="0"/>
                <a:cs typeface="Arial" panose="020B0604020202020204" pitchFamily="34" charset="0"/>
              </a:rPr>
              <a:t>what matters to you</a:t>
            </a:r>
            <a:r>
              <a:rPr lang="en-GB" sz="1400" dirty="0">
                <a:latin typeface="Arial" panose="020B0604020202020204" pitchFamily="34" charset="0"/>
                <a:cs typeface="Arial" panose="020B0604020202020204" pitchFamily="34" charset="0"/>
              </a:rPr>
              <a:t>’ survey</a:t>
            </a:r>
          </a:p>
        </p:txBody>
      </p:sp>
    </p:spTree>
    <p:extLst>
      <p:ext uri="{BB962C8B-B14F-4D97-AF65-F5344CB8AC3E}">
        <p14:creationId xmlns:p14="http://schemas.microsoft.com/office/powerpoint/2010/main" val="2155742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a:t>Outcomes</a:t>
            </a:r>
            <a:r>
              <a:rPr lang="en-GB" dirty="0"/>
              <a:t> – how we’ve developed this draft framework</a:t>
            </a:r>
          </a:p>
        </p:txBody>
      </p:sp>
      <p:graphicFrame>
        <p:nvGraphicFramePr>
          <p:cNvPr id="2" name="Table 1">
            <a:extLst>
              <a:ext uri="{FF2B5EF4-FFF2-40B4-BE49-F238E27FC236}">
                <a16:creationId xmlns:a16="http://schemas.microsoft.com/office/drawing/2014/main" id="{19C79024-4D63-E420-03D6-544CF56EC638}"/>
              </a:ext>
            </a:extLst>
          </p:cNvPr>
          <p:cNvGraphicFramePr>
            <a:graphicFrameLocks noGrp="1"/>
          </p:cNvGraphicFramePr>
          <p:nvPr>
            <p:extLst>
              <p:ext uri="{D42A27DB-BD31-4B8C-83A1-F6EECF244321}">
                <p14:modId xmlns:p14="http://schemas.microsoft.com/office/powerpoint/2010/main" val="646985635"/>
              </p:ext>
            </p:extLst>
          </p:nvPr>
        </p:nvGraphicFramePr>
        <p:xfrm>
          <a:off x="10024447" y="362142"/>
          <a:ext cx="1872208" cy="335280"/>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1118194238"/>
                    </a:ext>
                  </a:extLst>
                </a:gridCol>
              </a:tblGrid>
              <a:tr h="220750">
                <a:tc>
                  <a:txBody>
                    <a:bodyPr/>
                    <a:lstStyle/>
                    <a:p>
                      <a:pPr algn="ctr"/>
                      <a:r>
                        <a:rPr lang="en-GB" sz="1600" b="0" dirty="0">
                          <a:solidFill>
                            <a:schemeClr val="bg1"/>
                          </a:solidFill>
                        </a:rPr>
                        <a:t>FOR COMMENT</a:t>
                      </a:r>
                    </a:p>
                  </a:txBody>
                  <a:tcPr marL="36000" marR="36000" anchor="b">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805668"/>
                  </a:ext>
                </a:extLst>
              </a:tr>
            </a:tbl>
          </a:graphicData>
        </a:graphic>
      </p:graphicFrame>
      <p:sp>
        <p:nvSpPr>
          <p:cNvPr id="3" name="Rectangle: Rounded Corners 2">
            <a:extLst>
              <a:ext uri="{FF2B5EF4-FFF2-40B4-BE49-F238E27FC236}">
                <a16:creationId xmlns:a16="http://schemas.microsoft.com/office/drawing/2014/main" id="{B295D9E4-91D2-6678-3237-D24155EF95BE}"/>
              </a:ext>
            </a:extLst>
          </p:cNvPr>
          <p:cNvSpPr/>
          <p:nvPr/>
        </p:nvSpPr>
        <p:spPr>
          <a:xfrm>
            <a:off x="1324004" y="1097891"/>
            <a:ext cx="9832024" cy="921562"/>
          </a:xfrm>
          <a:prstGeom prst="roundRect">
            <a:avLst/>
          </a:prstGeom>
          <a:gradFill>
            <a:gsLst>
              <a:gs pos="0">
                <a:srgbClr val="7030A0"/>
              </a:gs>
              <a:gs pos="100000">
                <a:srgbClr val="B889DB"/>
              </a:gs>
            </a:gsLst>
          </a:gradFill>
        </p:spPr>
        <p:style>
          <a:lnRef idx="0">
            <a:schemeClr val="accent1"/>
          </a:lnRef>
          <a:fillRef idx="3">
            <a:schemeClr val="accent1"/>
          </a:fillRef>
          <a:effectRef idx="3">
            <a:schemeClr val="accent1"/>
          </a:effectRef>
          <a:fontRef idx="minor">
            <a:schemeClr val="lt1"/>
          </a:fontRef>
        </p:style>
        <p:txBody>
          <a:bodyPr rtlCol="0" anchor="ctr"/>
          <a:lstStyle/>
          <a:p>
            <a:pPr marL="0" indent="0">
              <a:buNone/>
            </a:pPr>
            <a:r>
              <a:rPr lang="en-GB" sz="1800" dirty="0">
                <a:latin typeface="Arial" panose="020B0604020202020204" pitchFamily="34" charset="0"/>
                <a:cs typeface="Arial" panose="020B0604020202020204" pitchFamily="34" charset="0"/>
              </a:rPr>
              <a:t>Health and social care services in North West London will focus on the needs of the individual to promote their health and wellbeing, in particular to enable people to live healthier lives in their communities. </a:t>
            </a:r>
          </a:p>
        </p:txBody>
      </p:sp>
      <p:sp>
        <p:nvSpPr>
          <p:cNvPr id="5" name="Pentagon 4"/>
          <p:cNvSpPr/>
          <p:nvPr/>
        </p:nvSpPr>
        <p:spPr>
          <a:xfrm>
            <a:off x="119336" y="2060848"/>
            <a:ext cx="3528392" cy="4032448"/>
          </a:xfrm>
          <a:prstGeom prst="homePlate">
            <a:avLst>
              <a:gd name="adj" fmla="val 17971"/>
            </a:avLst>
          </a:prstGeom>
          <a:gradFill flip="none" rotWithShape="1">
            <a:gsLst>
              <a:gs pos="0">
                <a:srgbClr val="BF95DF"/>
              </a:gs>
              <a:gs pos="100000">
                <a:schemeClr val="bg1"/>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Ins="180000" rtlCol="0" anchor="ctr">
            <a:normAutofit fontScale="85000" lnSpcReduction="20000"/>
          </a:bodyPr>
          <a:lstStyle/>
          <a:p>
            <a:pPr marL="179388" indent="-179388">
              <a:lnSpc>
                <a:spcPct val="110000"/>
              </a:lnSpc>
              <a:spcAft>
                <a:spcPts val="600"/>
              </a:spcAft>
              <a:buClr>
                <a:srgbClr val="4B429B"/>
              </a:buClr>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Reducing inequalities is a golden thread across everything that we all do in North West London. </a:t>
            </a:r>
          </a:p>
          <a:p>
            <a:pPr marL="179388" indent="-179388">
              <a:lnSpc>
                <a:spcPct val="110000"/>
              </a:lnSpc>
              <a:spcAft>
                <a:spcPts val="600"/>
              </a:spcAft>
              <a:buClr>
                <a:srgbClr val="4B429B"/>
              </a:buClr>
              <a:buFont typeface="Arial" panose="020B0604020202020204" pitchFamily="34" charset="0"/>
              <a:buChar char="•"/>
            </a:pPr>
            <a:r>
              <a:rPr lang="en-GB" dirty="0">
                <a:solidFill>
                  <a:schemeClr val="tx1"/>
                </a:solidFill>
                <a:latin typeface="Arial" panose="020B0604020202020204" pitchFamily="34" charset="0"/>
                <a:cs typeface="Arial" panose="020B0604020202020204" pitchFamily="34" charset="0"/>
              </a:rPr>
              <a:t>The outcomes framework, drawn up by the Directors of Public Health and the Integrated Care Board, </a:t>
            </a:r>
          </a:p>
          <a:p>
            <a:pPr marL="357188" indent="-177800">
              <a:lnSpc>
                <a:spcPct val="110000"/>
              </a:lnSpc>
              <a:spcAft>
                <a:spcPts val="600"/>
              </a:spcAft>
              <a:buClr>
                <a:srgbClr val="4B429B"/>
              </a:buClr>
              <a:buFont typeface="Calibri" panose="020F0502020204030204" pitchFamily="34" charset="0"/>
              <a:buChar char="-"/>
            </a:pPr>
            <a:r>
              <a:rPr lang="en-GB" dirty="0">
                <a:solidFill>
                  <a:schemeClr val="tx1"/>
                </a:solidFill>
                <a:latin typeface="Arial" panose="020B0604020202020204" pitchFamily="34" charset="0"/>
                <a:cs typeface="Arial" panose="020B0604020202020204" pitchFamily="34" charset="0"/>
              </a:rPr>
              <a:t>Focuses on those areas where LAs and NHS working together can go further and faster in delivering for our residents (it is not intended to cover everything each partner is doing)</a:t>
            </a:r>
          </a:p>
          <a:p>
            <a:pPr marL="357188" indent="-177800">
              <a:lnSpc>
                <a:spcPct val="110000"/>
              </a:lnSpc>
              <a:spcAft>
                <a:spcPts val="600"/>
              </a:spcAft>
              <a:buClr>
                <a:srgbClr val="4B429B"/>
              </a:buClr>
              <a:buFont typeface="Calibri" panose="020F0502020204030204" pitchFamily="34" charset="0"/>
              <a:buChar char="-"/>
            </a:pPr>
            <a:r>
              <a:rPr lang="en-GB" dirty="0">
                <a:solidFill>
                  <a:schemeClr val="tx1"/>
                </a:solidFill>
                <a:latin typeface="Arial" panose="020B0604020202020204" pitchFamily="34" charset="0"/>
                <a:cs typeface="Arial" panose="020B0604020202020204" pitchFamily="34" charset="0"/>
              </a:rPr>
              <a:t>Starts from the Professor Marmot’s </a:t>
            </a:r>
            <a:r>
              <a:rPr lang="en-GB" i="1" dirty="0">
                <a:solidFill>
                  <a:schemeClr val="tx1"/>
                </a:solidFill>
                <a:latin typeface="Arial" panose="020B0604020202020204" pitchFamily="34" charset="0"/>
                <a:cs typeface="Arial" panose="020B0604020202020204" pitchFamily="34" charset="0"/>
              </a:rPr>
              <a:t>Fair Society, Health Lives </a:t>
            </a:r>
            <a:r>
              <a:rPr lang="en-GB" dirty="0">
                <a:solidFill>
                  <a:schemeClr val="tx1"/>
                </a:solidFill>
                <a:latin typeface="Arial" panose="020B0604020202020204" pitchFamily="34" charset="0"/>
                <a:cs typeface="Arial" panose="020B0604020202020204" pitchFamily="34" charset="0"/>
              </a:rPr>
              <a:t>(The Marmot Review)</a:t>
            </a:r>
          </a:p>
        </p:txBody>
      </p:sp>
      <p:graphicFrame>
        <p:nvGraphicFramePr>
          <p:cNvPr id="7" name="Table 6"/>
          <p:cNvGraphicFramePr>
            <a:graphicFrameLocks noGrp="1"/>
          </p:cNvGraphicFramePr>
          <p:nvPr>
            <p:extLst>
              <p:ext uri="{D42A27DB-BD31-4B8C-83A1-F6EECF244321}">
                <p14:modId xmlns:p14="http://schemas.microsoft.com/office/powerpoint/2010/main" val="3733658881"/>
              </p:ext>
            </p:extLst>
          </p:nvPr>
        </p:nvGraphicFramePr>
        <p:xfrm>
          <a:off x="3661794" y="2060848"/>
          <a:ext cx="8128000" cy="37084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72392774"/>
                    </a:ext>
                  </a:extLst>
                </a:gridCol>
              </a:tblGrid>
              <a:tr h="370840">
                <a:tc>
                  <a:txBody>
                    <a:bodyPr/>
                    <a:lstStyle/>
                    <a:p>
                      <a:r>
                        <a:rPr lang="en-GB" dirty="0">
                          <a:solidFill>
                            <a:schemeClr val="tx1"/>
                          </a:solidFill>
                        </a:rPr>
                        <a:t>Six</a:t>
                      </a:r>
                      <a:r>
                        <a:rPr lang="en-GB" baseline="0" dirty="0">
                          <a:solidFill>
                            <a:schemeClr val="tx1"/>
                          </a:solidFill>
                        </a:rPr>
                        <a:t> areas in Fair Society, Healthy Lives</a:t>
                      </a:r>
                      <a:endParaRPr lang="en-GB" dirty="0">
                        <a:solidFill>
                          <a:schemeClr val="tx1"/>
                        </a:solidFill>
                      </a:endParaRPr>
                    </a:p>
                  </a:txBody>
                  <a:tcPr marL="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9734920"/>
                  </a:ext>
                </a:extLst>
              </a:tr>
            </a:tbl>
          </a:graphicData>
        </a:graphic>
      </p:graphicFrame>
      <p:sp>
        <p:nvSpPr>
          <p:cNvPr id="8" name="Rectangle 7"/>
          <p:cNvSpPr/>
          <p:nvPr/>
        </p:nvSpPr>
        <p:spPr>
          <a:xfrm>
            <a:off x="4079776" y="2788473"/>
            <a:ext cx="7709545" cy="2800767"/>
          </a:xfrm>
          <a:prstGeom prst="rect">
            <a:avLst/>
          </a:prstGeom>
        </p:spPr>
        <p:txBody>
          <a:bodyPr wrap="square">
            <a:spAutoFit/>
          </a:bodyPr>
          <a:lstStyle/>
          <a:p>
            <a:pPr marL="342900" lvl="4" indent="-342900">
              <a:spcAft>
                <a:spcPts val="1200"/>
              </a:spcAft>
              <a:buClr>
                <a:srgbClr val="7030A0"/>
              </a:buClr>
              <a:buSzPct val="120000"/>
              <a:buAutoNum type="alphaUcPeriod"/>
            </a:pPr>
            <a:r>
              <a:rPr lang="en-GB" dirty="0"/>
              <a:t>Give every child the best start in life</a:t>
            </a:r>
          </a:p>
          <a:p>
            <a:pPr marL="342900" lvl="4" indent="-342900">
              <a:spcAft>
                <a:spcPts val="1200"/>
              </a:spcAft>
              <a:buClr>
                <a:srgbClr val="7030A0"/>
              </a:buClr>
              <a:buSzPct val="120000"/>
              <a:buFontTx/>
              <a:buAutoNum type="alphaUcPeriod"/>
            </a:pPr>
            <a:r>
              <a:rPr lang="en-GB" dirty="0"/>
              <a:t>Enable all children, young people and adults to maximise their capabilities and have control over their lives</a:t>
            </a:r>
          </a:p>
          <a:p>
            <a:pPr marL="342900" lvl="4" indent="-342900">
              <a:spcAft>
                <a:spcPts val="1200"/>
              </a:spcAft>
              <a:buClr>
                <a:srgbClr val="7030A0"/>
              </a:buClr>
              <a:buSzPct val="120000"/>
              <a:buFontTx/>
              <a:buAutoNum type="alphaUcPeriod"/>
            </a:pPr>
            <a:r>
              <a:rPr lang="en-GB" dirty="0"/>
              <a:t>Create fair employment and good work for all</a:t>
            </a:r>
          </a:p>
          <a:p>
            <a:pPr marL="342900" lvl="4" indent="-342900">
              <a:spcAft>
                <a:spcPts val="1200"/>
              </a:spcAft>
              <a:buClr>
                <a:srgbClr val="7030A0"/>
              </a:buClr>
              <a:buSzPct val="120000"/>
              <a:buFontTx/>
              <a:buAutoNum type="alphaUcPeriod"/>
            </a:pPr>
            <a:r>
              <a:rPr lang="en-GB" dirty="0"/>
              <a:t>Ensure healthy standard of living for all</a:t>
            </a:r>
          </a:p>
          <a:p>
            <a:pPr marL="342900" lvl="4" indent="-342900">
              <a:spcAft>
                <a:spcPts val="1200"/>
              </a:spcAft>
              <a:buClr>
                <a:srgbClr val="7030A0"/>
              </a:buClr>
              <a:buSzPct val="120000"/>
              <a:buFontTx/>
              <a:buAutoNum type="alphaUcPeriod"/>
            </a:pPr>
            <a:r>
              <a:rPr lang="en-GB" dirty="0"/>
              <a:t>Create and develop healthy and sustainable places and communities</a:t>
            </a:r>
          </a:p>
          <a:p>
            <a:pPr marL="342900" lvl="4" indent="-342900">
              <a:spcAft>
                <a:spcPts val="1200"/>
              </a:spcAft>
              <a:buClr>
                <a:srgbClr val="7030A0"/>
              </a:buClr>
              <a:buSzPct val="120000"/>
              <a:buFontTx/>
              <a:buAutoNum type="alphaUcPeriod"/>
            </a:pPr>
            <a:r>
              <a:rPr lang="en-GB" dirty="0"/>
              <a:t>Strengthen the role and impact of ill health prevention</a:t>
            </a:r>
          </a:p>
        </p:txBody>
      </p:sp>
    </p:spTree>
    <p:extLst>
      <p:ext uri="{BB962C8B-B14F-4D97-AF65-F5344CB8AC3E}">
        <p14:creationId xmlns:p14="http://schemas.microsoft.com/office/powerpoint/2010/main" val="21036001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1831</Words>
  <Application>Microsoft Office PowerPoint</Application>
  <PresentationFormat>Widescreen</PresentationFormat>
  <Paragraphs>207</Paragraphs>
  <Slides>13</Slides>
  <Notes>1</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7" baseType="lpstr">
      <vt:lpstr>Arial</vt:lpstr>
      <vt:lpstr>Calibri</vt:lpstr>
      <vt:lpstr>Office Theme</vt:lpstr>
      <vt:lpstr>think-cell Slide</vt:lpstr>
      <vt:lpstr>PowerPoint Presentation</vt:lpstr>
      <vt:lpstr>Cover note</vt:lpstr>
      <vt:lpstr>Strategy engagement – we want to hear from you</vt:lpstr>
      <vt:lpstr>Strategy development – why we need a health and care strategy </vt:lpstr>
      <vt:lpstr>Strategy development – how we have built on what has gone before using resident insight</vt:lpstr>
      <vt:lpstr>Challenges – areas of concern for NW London</vt:lpstr>
      <vt:lpstr>Challenges – health and care systems struggling to respond</vt:lpstr>
      <vt:lpstr>Residents - what residents in NW London communities are telling us</vt:lpstr>
      <vt:lpstr>Outcomes – how we’ve developed this draft framework</vt:lpstr>
      <vt:lpstr>Framework – suggested outcomes against the health equity framework</vt:lpstr>
      <vt:lpstr>Emerging headlines – with example priorities </vt:lpstr>
      <vt:lpstr>Engagement – the one page summaries capture actions by programme</vt:lpstr>
      <vt:lpstr>Feedback – Where you can read more and let us know your thoughts</vt:lpstr>
    </vt:vector>
  </TitlesOfParts>
  <Company>NWLCCCG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title slide</dc:title>
  <dc:creator>Jessica Abrey</dc:creator>
  <cp:lastModifiedBy>Alison Atherton</cp:lastModifiedBy>
  <cp:revision>368</cp:revision>
  <cp:lastPrinted>2021-06-30T12:44:37Z</cp:lastPrinted>
  <dcterms:created xsi:type="dcterms:W3CDTF">2021-05-11T15:23:49Z</dcterms:created>
  <dcterms:modified xsi:type="dcterms:W3CDTF">2023-06-13T16:16:03Z</dcterms:modified>
</cp:coreProperties>
</file>